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D530146E-AF71-41B8-ABAA-4F393E1AA87B}" type="datetimeFigureOut">
              <a:rPr lang="ar-IQ" smtClean="0"/>
              <a:t>01/05/1446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E55E67-33B2-4D67-923C-75254C4BA026}" type="slidenum">
              <a:rPr lang="ar-IQ" smtClean="0"/>
              <a:t>‹#›</a:t>
            </a:fld>
            <a:endParaRPr lang="ar-IQ"/>
          </a:p>
        </p:txBody>
      </p:sp>
    </p:spTree>
    <p:extLst>
      <p:ext uri="{BB962C8B-B14F-4D97-AF65-F5344CB8AC3E}">
        <p14:creationId xmlns:p14="http://schemas.microsoft.com/office/powerpoint/2010/main" val="315624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530146E-AF71-41B8-ABAA-4F393E1AA87B}" type="datetimeFigureOut">
              <a:rPr lang="ar-IQ" smtClean="0"/>
              <a:t>01/05/1446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E55E67-33B2-4D67-923C-75254C4BA026}" type="slidenum">
              <a:rPr lang="ar-IQ" smtClean="0"/>
              <a:t>‹#›</a:t>
            </a:fld>
            <a:endParaRPr lang="ar-IQ"/>
          </a:p>
        </p:txBody>
      </p:sp>
    </p:spTree>
    <p:extLst>
      <p:ext uri="{BB962C8B-B14F-4D97-AF65-F5344CB8AC3E}">
        <p14:creationId xmlns:p14="http://schemas.microsoft.com/office/powerpoint/2010/main" val="153419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530146E-AF71-41B8-ABAA-4F393E1AA87B}" type="datetimeFigureOut">
              <a:rPr lang="ar-IQ" smtClean="0"/>
              <a:t>01/05/1446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E55E67-33B2-4D67-923C-75254C4BA026}" type="slidenum">
              <a:rPr lang="ar-IQ" smtClean="0"/>
              <a:t>‹#›</a:t>
            </a:fld>
            <a:endParaRPr lang="ar-IQ"/>
          </a:p>
        </p:txBody>
      </p:sp>
    </p:spTree>
    <p:extLst>
      <p:ext uri="{BB962C8B-B14F-4D97-AF65-F5344CB8AC3E}">
        <p14:creationId xmlns:p14="http://schemas.microsoft.com/office/powerpoint/2010/main" val="424257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530146E-AF71-41B8-ABAA-4F393E1AA87B}" type="datetimeFigureOut">
              <a:rPr lang="ar-IQ" smtClean="0"/>
              <a:t>01/05/1446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E55E67-33B2-4D67-923C-75254C4BA026}" type="slidenum">
              <a:rPr lang="ar-IQ" smtClean="0"/>
              <a:t>‹#›</a:t>
            </a:fld>
            <a:endParaRPr lang="ar-IQ"/>
          </a:p>
        </p:txBody>
      </p:sp>
    </p:spTree>
    <p:extLst>
      <p:ext uri="{BB962C8B-B14F-4D97-AF65-F5344CB8AC3E}">
        <p14:creationId xmlns:p14="http://schemas.microsoft.com/office/powerpoint/2010/main" val="408074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530146E-AF71-41B8-ABAA-4F393E1AA87B}" type="datetimeFigureOut">
              <a:rPr lang="ar-IQ" smtClean="0"/>
              <a:t>01/05/1446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E55E67-33B2-4D67-923C-75254C4BA026}" type="slidenum">
              <a:rPr lang="ar-IQ" smtClean="0"/>
              <a:t>‹#›</a:t>
            </a:fld>
            <a:endParaRPr lang="ar-IQ"/>
          </a:p>
        </p:txBody>
      </p:sp>
    </p:spTree>
    <p:extLst>
      <p:ext uri="{BB962C8B-B14F-4D97-AF65-F5344CB8AC3E}">
        <p14:creationId xmlns:p14="http://schemas.microsoft.com/office/powerpoint/2010/main" val="82676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D530146E-AF71-41B8-ABAA-4F393E1AA87B}" type="datetimeFigureOut">
              <a:rPr lang="ar-IQ" smtClean="0"/>
              <a:t>01/05/1446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4E55E67-33B2-4D67-923C-75254C4BA026}" type="slidenum">
              <a:rPr lang="ar-IQ" smtClean="0"/>
              <a:t>‹#›</a:t>
            </a:fld>
            <a:endParaRPr lang="ar-IQ"/>
          </a:p>
        </p:txBody>
      </p:sp>
    </p:spTree>
    <p:extLst>
      <p:ext uri="{BB962C8B-B14F-4D97-AF65-F5344CB8AC3E}">
        <p14:creationId xmlns:p14="http://schemas.microsoft.com/office/powerpoint/2010/main" val="138147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D530146E-AF71-41B8-ABAA-4F393E1AA87B}" type="datetimeFigureOut">
              <a:rPr lang="ar-IQ" smtClean="0"/>
              <a:t>01/05/1446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4E55E67-33B2-4D67-923C-75254C4BA026}" type="slidenum">
              <a:rPr lang="ar-IQ" smtClean="0"/>
              <a:t>‹#›</a:t>
            </a:fld>
            <a:endParaRPr lang="ar-IQ"/>
          </a:p>
        </p:txBody>
      </p:sp>
    </p:spTree>
    <p:extLst>
      <p:ext uri="{BB962C8B-B14F-4D97-AF65-F5344CB8AC3E}">
        <p14:creationId xmlns:p14="http://schemas.microsoft.com/office/powerpoint/2010/main" val="146346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D530146E-AF71-41B8-ABAA-4F393E1AA87B}" type="datetimeFigureOut">
              <a:rPr lang="ar-IQ" smtClean="0"/>
              <a:t>01/05/1446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4E55E67-33B2-4D67-923C-75254C4BA026}" type="slidenum">
              <a:rPr lang="ar-IQ" smtClean="0"/>
              <a:t>‹#›</a:t>
            </a:fld>
            <a:endParaRPr lang="ar-IQ"/>
          </a:p>
        </p:txBody>
      </p:sp>
    </p:spTree>
    <p:extLst>
      <p:ext uri="{BB962C8B-B14F-4D97-AF65-F5344CB8AC3E}">
        <p14:creationId xmlns:p14="http://schemas.microsoft.com/office/powerpoint/2010/main" val="546874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530146E-AF71-41B8-ABAA-4F393E1AA87B}" type="datetimeFigureOut">
              <a:rPr lang="ar-IQ" smtClean="0"/>
              <a:t>01/05/1446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4E55E67-33B2-4D67-923C-75254C4BA026}" type="slidenum">
              <a:rPr lang="ar-IQ" smtClean="0"/>
              <a:t>‹#›</a:t>
            </a:fld>
            <a:endParaRPr lang="ar-IQ"/>
          </a:p>
        </p:txBody>
      </p:sp>
    </p:spTree>
    <p:extLst>
      <p:ext uri="{BB962C8B-B14F-4D97-AF65-F5344CB8AC3E}">
        <p14:creationId xmlns:p14="http://schemas.microsoft.com/office/powerpoint/2010/main" val="167077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530146E-AF71-41B8-ABAA-4F393E1AA87B}" type="datetimeFigureOut">
              <a:rPr lang="ar-IQ" smtClean="0"/>
              <a:t>01/05/1446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4E55E67-33B2-4D67-923C-75254C4BA026}" type="slidenum">
              <a:rPr lang="ar-IQ" smtClean="0"/>
              <a:t>‹#›</a:t>
            </a:fld>
            <a:endParaRPr lang="ar-IQ"/>
          </a:p>
        </p:txBody>
      </p:sp>
    </p:spTree>
    <p:extLst>
      <p:ext uri="{BB962C8B-B14F-4D97-AF65-F5344CB8AC3E}">
        <p14:creationId xmlns:p14="http://schemas.microsoft.com/office/powerpoint/2010/main" val="157611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530146E-AF71-41B8-ABAA-4F393E1AA87B}" type="datetimeFigureOut">
              <a:rPr lang="ar-IQ" smtClean="0"/>
              <a:t>01/05/1446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4E55E67-33B2-4D67-923C-75254C4BA026}" type="slidenum">
              <a:rPr lang="ar-IQ" smtClean="0"/>
              <a:t>‹#›</a:t>
            </a:fld>
            <a:endParaRPr lang="ar-IQ"/>
          </a:p>
        </p:txBody>
      </p:sp>
    </p:spTree>
    <p:extLst>
      <p:ext uri="{BB962C8B-B14F-4D97-AF65-F5344CB8AC3E}">
        <p14:creationId xmlns:p14="http://schemas.microsoft.com/office/powerpoint/2010/main" val="409849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530146E-AF71-41B8-ABAA-4F393E1AA87B}" type="datetimeFigureOut">
              <a:rPr lang="ar-IQ" smtClean="0"/>
              <a:t>01/05/1446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E55E67-33B2-4D67-923C-75254C4BA026}" type="slidenum">
              <a:rPr lang="ar-IQ" smtClean="0"/>
              <a:t>‹#›</a:t>
            </a:fld>
            <a:endParaRPr lang="ar-IQ"/>
          </a:p>
        </p:txBody>
      </p:sp>
    </p:spTree>
    <p:extLst>
      <p:ext uri="{BB962C8B-B14F-4D97-AF65-F5344CB8AC3E}">
        <p14:creationId xmlns:p14="http://schemas.microsoft.com/office/powerpoint/2010/main" val="2290465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pmc.ncbi.nlm.nih.gov/articles/PMC7647800/#bib7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28600" y="304801"/>
            <a:ext cx="8686800" cy="1219200"/>
          </a:xfrm>
        </p:spPr>
        <p:txBody>
          <a:bodyPr>
            <a:normAutofit/>
          </a:bodyPr>
          <a:lstStyle/>
          <a:p>
            <a:pPr algn="l"/>
            <a:r>
              <a:rPr lang="en-US" dirty="0" smtClean="0"/>
              <a:t>Manganese , gout, Ascites</a:t>
            </a:r>
            <a:endParaRPr lang="ar-IQ" dirty="0"/>
          </a:p>
        </p:txBody>
      </p:sp>
      <p:sp>
        <p:nvSpPr>
          <p:cNvPr id="3" name="عنوان فرعي 2"/>
          <p:cNvSpPr>
            <a:spLocks noGrp="1"/>
          </p:cNvSpPr>
          <p:nvPr>
            <p:ph type="subTitle"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ar-IQ" dirty="0"/>
          </a:p>
        </p:txBody>
      </p:sp>
      <p:sp>
        <p:nvSpPr>
          <p:cNvPr id="4" name="مربع نص 3"/>
          <p:cNvSpPr txBox="1"/>
          <p:nvPr/>
        </p:nvSpPr>
        <p:spPr>
          <a:xfrm>
            <a:off x="152400" y="1447800"/>
            <a:ext cx="8839200" cy="2554545"/>
          </a:xfrm>
          <a:prstGeom prst="rect">
            <a:avLst/>
          </a:prstGeom>
          <a:noFill/>
        </p:spPr>
        <p:txBody>
          <a:bodyPr wrap="square" rtlCol="1">
            <a:spAutoFit/>
          </a:bodyPr>
          <a:lstStyle/>
          <a:p>
            <a:pPr algn="l"/>
            <a:r>
              <a:rPr lang="en-US" sz="2000" b="0" i="0" dirty="0" smtClean="0">
                <a:solidFill>
                  <a:srgbClr val="1B1B1B"/>
                </a:solidFill>
                <a:effectLst/>
                <a:latin typeface="Cambria"/>
              </a:rPr>
              <a:t>Manganese (</a:t>
            </a:r>
            <a:r>
              <a:rPr lang="en-US" sz="2000" b="1" i="0" dirty="0" err="1" smtClean="0">
                <a:solidFill>
                  <a:srgbClr val="1B1B1B"/>
                </a:solidFill>
                <a:effectLst/>
                <a:latin typeface="Cambria"/>
              </a:rPr>
              <a:t>Mn</a:t>
            </a:r>
            <a:r>
              <a:rPr lang="en-US" sz="2000" b="0" i="0" dirty="0" smtClean="0">
                <a:solidFill>
                  <a:srgbClr val="1B1B1B"/>
                </a:solidFill>
                <a:effectLst/>
                <a:latin typeface="Cambria"/>
              </a:rPr>
              <a:t>) is the fifth most abundant mineral on earth , and it was first reported to prevent </a:t>
            </a:r>
            <a:r>
              <a:rPr lang="en-US" sz="2000" b="0" i="0" dirty="0" err="1" smtClean="0">
                <a:solidFill>
                  <a:srgbClr val="1B1B1B"/>
                </a:solidFill>
                <a:effectLst/>
                <a:latin typeface="Cambria"/>
              </a:rPr>
              <a:t>perosis</a:t>
            </a:r>
            <a:r>
              <a:rPr lang="en-US" sz="2000" b="0" i="0" dirty="0" smtClean="0">
                <a:solidFill>
                  <a:srgbClr val="1B1B1B"/>
                </a:solidFill>
                <a:effectLst/>
                <a:latin typeface="Cambria"/>
              </a:rPr>
              <a:t> in broilers by</a:t>
            </a:r>
            <a:r>
              <a:rPr lang="en-US" sz="2000" b="1" i="0" u="sng" dirty="0" smtClean="0">
                <a:effectLst/>
                <a:latin typeface="Cambria"/>
                <a:hlinkClick r:id="rId2"/>
              </a:rPr>
              <a:t>1936</a:t>
            </a:r>
            <a:r>
              <a:rPr lang="en-US" sz="2000" b="0" i="0" u="sng" dirty="0" smtClean="0">
                <a:solidFill>
                  <a:srgbClr val="005EA2"/>
                </a:solidFill>
                <a:effectLst/>
                <a:latin typeface="Cambria"/>
                <a:hlinkClick r:id="rId2"/>
              </a:rPr>
              <a:t>)</a:t>
            </a:r>
            <a:r>
              <a:rPr lang="en-US" sz="2000" b="0" i="0" dirty="0" smtClean="0">
                <a:solidFill>
                  <a:srgbClr val="1B1B1B"/>
                </a:solidFill>
                <a:effectLst/>
                <a:latin typeface="Cambria"/>
              </a:rPr>
              <a:t>. </a:t>
            </a:r>
          </a:p>
          <a:p>
            <a:pPr algn="l"/>
            <a:endParaRPr lang="en-US" sz="2000" dirty="0">
              <a:solidFill>
                <a:srgbClr val="1B1B1B"/>
              </a:solidFill>
              <a:latin typeface="Cambria"/>
            </a:endParaRPr>
          </a:p>
          <a:p>
            <a:pPr algn="l"/>
            <a:r>
              <a:rPr lang="en-US" sz="2000" b="0" i="0" dirty="0" err="1" smtClean="0">
                <a:solidFill>
                  <a:srgbClr val="1B1B1B"/>
                </a:solidFill>
                <a:effectLst/>
                <a:latin typeface="Cambria"/>
              </a:rPr>
              <a:t>Mn</a:t>
            </a:r>
            <a:r>
              <a:rPr lang="en-US" sz="2000" b="0" i="0" dirty="0" smtClean="0">
                <a:solidFill>
                  <a:srgbClr val="1B1B1B"/>
                </a:solidFill>
                <a:effectLst/>
                <a:latin typeface="Cambria"/>
              </a:rPr>
              <a:t> deficiency in poultry is associated with structural and physiological disorders, which </a:t>
            </a:r>
          </a:p>
          <a:p>
            <a:pPr algn="l"/>
            <a:endParaRPr lang="en-US" sz="2000" dirty="0">
              <a:solidFill>
                <a:srgbClr val="1B1B1B"/>
              </a:solidFill>
              <a:latin typeface="Cambria"/>
            </a:endParaRPr>
          </a:p>
          <a:p>
            <a:pPr algn="l"/>
            <a:r>
              <a:rPr lang="en-US" sz="2000" b="0" i="0" dirty="0" smtClean="0">
                <a:solidFill>
                  <a:srgbClr val="1B1B1B"/>
                </a:solidFill>
                <a:effectLst/>
                <a:latin typeface="Cambria"/>
              </a:rPr>
              <a:t>include cartilage and skeletal malformation as well as a reduction in the antioxidant </a:t>
            </a:r>
            <a:r>
              <a:rPr lang="ar-IQ" sz="2000" b="0" i="0" dirty="0" smtClean="0">
                <a:solidFill>
                  <a:srgbClr val="1B1B1B"/>
                </a:solidFill>
                <a:effectLst/>
                <a:latin typeface="Cambria"/>
              </a:rPr>
              <a:t>  </a:t>
            </a:r>
            <a:r>
              <a:rPr lang="en-US" sz="2000" b="0" i="0" dirty="0" smtClean="0">
                <a:solidFill>
                  <a:srgbClr val="1B1B1B"/>
                </a:solidFill>
                <a:effectLst/>
                <a:latin typeface="Cambria"/>
              </a:rPr>
              <a:t>defense system</a:t>
            </a:r>
            <a:endParaRPr lang="ar-IQ" sz="2000" dirty="0"/>
          </a:p>
        </p:txBody>
      </p:sp>
      <p:sp>
        <p:nvSpPr>
          <p:cNvPr id="6" name="مربع نص 5"/>
          <p:cNvSpPr txBox="1"/>
          <p:nvPr/>
        </p:nvSpPr>
        <p:spPr>
          <a:xfrm>
            <a:off x="381000" y="4038600"/>
            <a:ext cx="7924800" cy="2677656"/>
          </a:xfrm>
          <a:prstGeom prst="rect">
            <a:avLst/>
          </a:prstGeom>
          <a:noFill/>
        </p:spPr>
        <p:txBody>
          <a:bodyPr wrap="square" rtlCol="1">
            <a:spAutoFit/>
          </a:bodyPr>
          <a:lstStyle/>
          <a:p>
            <a:pPr algn="l"/>
            <a:r>
              <a:rPr lang="en-US" sz="2400" dirty="0" smtClean="0"/>
              <a:t>A dietary manganese deficiency in immature chickens and turkeys is one of the potential causes of </a:t>
            </a:r>
            <a:r>
              <a:rPr lang="en-US" sz="2400" dirty="0" err="1" smtClean="0"/>
              <a:t>perosis</a:t>
            </a:r>
            <a:r>
              <a:rPr lang="en-US" sz="2400" dirty="0" smtClean="0"/>
              <a:t> and chondrodystrophy </a:t>
            </a:r>
          </a:p>
          <a:p>
            <a:pPr algn="l"/>
            <a:endParaRPr lang="en-US" sz="2400" dirty="0"/>
          </a:p>
          <a:p>
            <a:pPr algn="l"/>
            <a:endParaRPr lang="en-US" sz="2400" dirty="0" smtClean="0"/>
          </a:p>
          <a:p>
            <a:pPr algn="l"/>
            <a:r>
              <a:rPr lang="en-US" sz="2400" dirty="0" smtClean="0"/>
              <a:t>and also the production of thin-shelled eggs and poor hatchability in mature birds </a:t>
            </a:r>
            <a:endParaRPr lang="ar-IQ" sz="2400" dirty="0"/>
          </a:p>
        </p:txBody>
      </p:sp>
    </p:spTree>
    <p:extLst>
      <p:ext uri="{BB962C8B-B14F-4D97-AF65-F5344CB8AC3E}">
        <p14:creationId xmlns:p14="http://schemas.microsoft.com/office/powerpoint/2010/main" val="1460145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Visceral gout</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286000"/>
            <a:ext cx="6324600" cy="3478809"/>
          </a:xfrm>
        </p:spPr>
      </p:pic>
    </p:spTree>
    <p:extLst>
      <p:ext uri="{BB962C8B-B14F-4D97-AF65-F5344CB8AC3E}">
        <p14:creationId xmlns:p14="http://schemas.microsoft.com/office/powerpoint/2010/main" val="1226308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39" y="1219200"/>
            <a:ext cx="8919639" cy="5181599"/>
          </a:xfrm>
        </p:spPr>
      </p:pic>
    </p:spTree>
    <p:extLst>
      <p:ext uri="{BB962C8B-B14F-4D97-AF65-F5344CB8AC3E}">
        <p14:creationId xmlns:p14="http://schemas.microsoft.com/office/powerpoint/2010/main" val="214998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28600"/>
            <a:ext cx="8763000" cy="838200"/>
          </a:xfrm>
        </p:spPr>
        <p:txBody>
          <a:bodyPr/>
          <a:lstStyle/>
          <a:p>
            <a:pPr algn="l"/>
            <a:r>
              <a:rPr lang="en-US" sz="2800" dirty="0">
                <a:solidFill>
                  <a:prstClr val="black"/>
                </a:solidFill>
              </a:rPr>
              <a:t>Ascites syndrome water belly pulmonary hypertension </a:t>
            </a:r>
            <a:endParaRPr lang="ar-IQ" dirty="0"/>
          </a:p>
        </p:txBody>
      </p:sp>
      <p:sp>
        <p:nvSpPr>
          <p:cNvPr id="3" name="عنصر نائب للمحتوى 2"/>
          <p:cNvSpPr>
            <a:spLocks noGrp="1"/>
          </p:cNvSpPr>
          <p:nvPr>
            <p:ph idx="1"/>
          </p:nvPr>
        </p:nvSpPr>
        <p:spPr>
          <a:xfrm>
            <a:off x="152400" y="1066800"/>
            <a:ext cx="8839200" cy="5486400"/>
          </a:xfrm>
        </p:spPr>
        <p:txBody>
          <a:bodyPr>
            <a:normAutofit fontScale="92500" lnSpcReduction="10000"/>
          </a:bodyPr>
          <a:lstStyle/>
          <a:p>
            <a:pPr marL="0" indent="0" algn="l">
              <a:buNone/>
            </a:pPr>
            <a:r>
              <a:rPr lang="en-US" dirty="0">
                <a:latin typeface="Aldhabi" pitchFamily="2" charset="-78"/>
                <a:cs typeface="Aldhabi" pitchFamily="2" charset="-78"/>
              </a:rPr>
              <a:t>Ascites syndrome in poultry refers to right heart failure, usually due to pulmonary hypertension. The syndrome is most often associated with high altitude, rapid growth rate, or cold stress as chicks.</a:t>
            </a:r>
          </a:p>
          <a:p>
            <a:pPr marL="0" indent="0" algn="l">
              <a:buNone/>
            </a:pPr>
            <a:r>
              <a:rPr lang="en-US" dirty="0">
                <a:latin typeface="Aldhabi" pitchFamily="2" charset="-78"/>
                <a:cs typeface="Aldhabi" pitchFamily="2" charset="-78"/>
              </a:rPr>
              <a:t>Ascites is an accumulation of non inflammatory transudate in one or more of the peritoneal cavities or potential spaces. The fluid accumulates most frequently in the two ventral hepatic, peritoneal, or pericardial spaces and may contain yellow fibrin clots. </a:t>
            </a:r>
            <a:endParaRPr lang="en-US" dirty="0" smtClean="0">
              <a:latin typeface="Aldhabi" pitchFamily="2" charset="-78"/>
              <a:cs typeface="Aldhabi" pitchFamily="2" charset="-78"/>
            </a:endParaRPr>
          </a:p>
          <a:p>
            <a:pPr marL="0" indent="0" algn="l">
              <a:buNone/>
            </a:pPr>
            <a:endParaRPr lang="en-US" dirty="0">
              <a:latin typeface="Aldhabi" pitchFamily="2" charset="-78"/>
              <a:cs typeface="Aldhabi" pitchFamily="2" charset="-78"/>
            </a:endParaRPr>
          </a:p>
          <a:p>
            <a:pPr marL="0" indent="0" algn="l">
              <a:buNone/>
            </a:pPr>
            <a:r>
              <a:rPr lang="en-US" dirty="0" smtClean="0">
                <a:latin typeface="Aldhabi" pitchFamily="2" charset="-78"/>
                <a:cs typeface="Aldhabi" pitchFamily="2" charset="-78"/>
              </a:rPr>
              <a:t>Although </a:t>
            </a:r>
            <a:r>
              <a:rPr lang="en-US" dirty="0">
                <a:latin typeface="Aldhabi" pitchFamily="2" charset="-78"/>
                <a:cs typeface="Aldhabi" pitchFamily="2" charset="-78"/>
              </a:rPr>
              <a:t>ascites can result from increased vascular hydrostatic pressure, vascular damage, increased tissue oncotic pressure, or decreased vascular oncotic (usually colloidal) pressure, in poultry it is most commonly associated with increased venous hydrostatic pressure. </a:t>
            </a:r>
          </a:p>
          <a:p>
            <a:pPr marL="0" indent="0" algn="l">
              <a:buNone/>
            </a:pPr>
            <a:endParaRPr lang="en-US" dirty="0">
              <a:latin typeface="Aldhabi" pitchFamily="2" charset="-78"/>
              <a:cs typeface="Aldhabi" pitchFamily="2" charset="-78"/>
            </a:endParaRPr>
          </a:p>
          <a:p>
            <a:pPr marL="0" indent="0" algn="l">
              <a:buNone/>
            </a:pPr>
            <a:endParaRPr lang="en-US" dirty="0">
              <a:latin typeface="Aldhabi" pitchFamily="2" charset="-78"/>
              <a:cs typeface="Aldhabi" pitchFamily="2" charset="-78"/>
            </a:endParaRPr>
          </a:p>
          <a:p>
            <a:pPr marL="0" indent="0" algn="l">
              <a:buNone/>
            </a:pPr>
            <a:endParaRPr lang="ar-IQ" dirty="0">
              <a:latin typeface="Aldhabi" pitchFamily="2" charset="-78"/>
              <a:cs typeface="Aldhabi" pitchFamily="2" charset="-78"/>
            </a:endParaRPr>
          </a:p>
        </p:txBody>
      </p:sp>
    </p:spTree>
    <p:extLst>
      <p:ext uri="{BB962C8B-B14F-4D97-AF65-F5344CB8AC3E}">
        <p14:creationId xmlns:p14="http://schemas.microsoft.com/office/powerpoint/2010/main" val="2832676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228600"/>
            <a:ext cx="8839200" cy="6324600"/>
          </a:xfrm>
        </p:spPr>
        <p:txBody>
          <a:bodyPr>
            <a:normAutofit lnSpcReduction="10000"/>
          </a:bodyPr>
          <a:lstStyle/>
          <a:p>
            <a:pPr marL="0" indent="0" algn="l">
              <a:buNone/>
            </a:pPr>
            <a:r>
              <a:rPr lang="en-US" dirty="0">
                <a:latin typeface="Aldhabi" pitchFamily="2" charset="-78"/>
                <a:cs typeface="Aldhabi" pitchFamily="2" charset="-78"/>
              </a:rPr>
              <a:t>Pulmonary hypertension occurs frequently in chickens secondary to high altitude–associated hypoxia, with resultant polycythemia and increased blood viscosity. </a:t>
            </a:r>
          </a:p>
          <a:p>
            <a:pPr marL="0" indent="0" algn="l">
              <a:buNone/>
            </a:pPr>
            <a:endParaRPr lang="en-US" dirty="0">
              <a:latin typeface="Aldhabi" pitchFamily="2" charset="-78"/>
              <a:cs typeface="Aldhabi" pitchFamily="2" charset="-78"/>
            </a:endParaRPr>
          </a:p>
          <a:p>
            <a:pPr marL="0" indent="0" algn="l">
              <a:buNone/>
            </a:pPr>
            <a:r>
              <a:rPr lang="en-US" dirty="0">
                <a:latin typeface="Aldhabi" pitchFamily="2" charset="-78"/>
                <a:cs typeface="Aldhabi" pitchFamily="2" charset="-78"/>
              </a:rPr>
              <a:t>It also occurs frequently secondary to the RBC rigidity of sodium </a:t>
            </a:r>
            <a:r>
              <a:rPr lang="en-US" dirty="0" err="1">
                <a:latin typeface="Aldhabi" pitchFamily="2" charset="-78"/>
                <a:cs typeface="Aldhabi" pitchFamily="2" charset="-78"/>
              </a:rPr>
              <a:t>toxicosis</a:t>
            </a:r>
            <a:r>
              <a:rPr lang="en-US" dirty="0">
                <a:latin typeface="Aldhabi" pitchFamily="2" charset="-78"/>
                <a:cs typeface="Aldhabi" pitchFamily="2" charset="-78"/>
              </a:rPr>
              <a:t> and less frequently from lung pathology. </a:t>
            </a:r>
          </a:p>
          <a:p>
            <a:pPr marL="0" indent="0" algn="l">
              <a:buNone/>
            </a:pPr>
            <a:endParaRPr lang="en-US" dirty="0">
              <a:latin typeface="Aldhabi" pitchFamily="2" charset="-78"/>
              <a:cs typeface="Aldhabi" pitchFamily="2" charset="-78"/>
            </a:endParaRPr>
          </a:p>
          <a:p>
            <a:pPr marL="0" indent="0" algn="l">
              <a:buNone/>
            </a:pPr>
            <a:r>
              <a:rPr lang="en-US" dirty="0">
                <a:latin typeface="Aldhabi" pitchFamily="2" charset="-78"/>
                <a:cs typeface="Aldhabi" pitchFamily="2" charset="-78"/>
              </a:rPr>
              <a:t>In poultry, liver damage may also be due to </a:t>
            </a:r>
            <a:r>
              <a:rPr lang="en-US" dirty="0" err="1">
                <a:latin typeface="Aldhabi" pitchFamily="2" charset="-78"/>
                <a:cs typeface="Aldhabi" pitchFamily="2" charset="-78"/>
              </a:rPr>
              <a:t>aflatoxin</a:t>
            </a:r>
            <a:r>
              <a:rPr lang="en-US" dirty="0">
                <a:latin typeface="Aldhabi" pitchFamily="2" charset="-78"/>
                <a:cs typeface="Aldhabi" pitchFamily="2" charset="-78"/>
              </a:rPr>
              <a:t> or to toxins from plants such as Crotalaria. In broiler chickens, obstructive </a:t>
            </a:r>
            <a:r>
              <a:rPr lang="en-US" dirty="0" err="1">
                <a:latin typeface="Aldhabi" pitchFamily="2" charset="-78"/>
                <a:cs typeface="Aldhabi" pitchFamily="2" charset="-78"/>
              </a:rPr>
              <a:t>cholangiohepatitis</a:t>
            </a:r>
            <a:r>
              <a:rPr lang="en-US" dirty="0">
                <a:latin typeface="Aldhabi" pitchFamily="2" charset="-78"/>
                <a:cs typeface="Aldhabi" pitchFamily="2" charset="-78"/>
              </a:rPr>
              <a:t> (due to Clostridium </a:t>
            </a:r>
            <a:r>
              <a:rPr lang="en-US" dirty="0" err="1">
                <a:latin typeface="Aldhabi" pitchFamily="2" charset="-78"/>
                <a:cs typeface="Aldhabi" pitchFamily="2" charset="-78"/>
              </a:rPr>
              <a:t>perfringensinfection</a:t>
            </a:r>
            <a:r>
              <a:rPr lang="en-US" dirty="0">
                <a:latin typeface="Aldhabi" pitchFamily="2" charset="-78"/>
                <a:cs typeface="Aldhabi" pitchFamily="2" charset="-78"/>
              </a:rPr>
              <a:t>) is the most common cause of the liver damage, which results in ascites. </a:t>
            </a:r>
          </a:p>
          <a:p>
            <a:pPr marL="0" indent="0" algn="l">
              <a:buNone/>
            </a:pPr>
            <a:r>
              <a:rPr lang="en-US" dirty="0">
                <a:latin typeface="Aldhabi" pitchFamily="2" charset="-78"/>
                <a:cs typeface="Aldhabi" pitchFamily="2" charset="-78"/>
              </a:rPr>
              <a:t>In both meat-type ducks and breeders, amyloidosis of the liver may also cause ascites.</a:t>
            </a:r>
          </a:p>
          <a:p>
            <a:pPr marL="0" indent="0" algn="l">
              <a:buNone/>
            </a:pPr>
            <a:endParaRPr lang="ar-IQ" dirty="0">
              <a:latin typeface="Aldhabi" pitchFamily="2" charset="-78"/>
              <a:cs typeface="Aldhabi" pitchFamily="2" charset="-78"/>
            </a:endParaRPr>
          </a:p>
        </p:txBody>
      </p:sp>
    </p:spTree>
    <p:extLst>
      <p:ext uri="{BB962C8B-B14F-4D97-AF65-F5344CB8AC3E}">
        <p14:creationId xmlns:p14="http://schemas.microsoft.com/office/powerpoint/2010/main" val="4035764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274638"/>
            <a:ext cx="8610600" cy="1143000"/>
          </a:xfrm>
        </p:spPr>
        <p:txBody>
          <a:bodyPr>
            <a:normAutofit fontScale="90000"/>
          </a:bodyPr>
          <a:lstStyle/>
          <a:p>
            <a:pPr algn="l"/>
            <a:r>
              <a:rPr lang="en-US" dirty="0"/>
              <a:t>Pathogenesis and Epidemiology of Ascites </a:t>
            </a:r>
            <a:endParaRPr lang="ar-IQ" dirty="0"/>
          </a:p>
        </p:txBody>
      </p:sp>
      <p:sp>
        <p:nvSpPr>
          <p:cNvPr id="3" name="عنصر نائب للمحتوى 2"/>
          <p:cNvSpPr>
            <a:spLocks noGrp="1"/>
          </p:cNvSpPr>
          <p:nvPr>
            <p:ph idx="1"/>
          </p:nvPr>
        </p:nvSpPr>
        <p:spPr>
          <a:xfrm>
            <a:off x="152400" y="1600200"/>
            <a:ext cx="8839200" cy="5029200"/>
          </a:xfrm>
        </p:spPr>
        <p:txBody>
          <a:bodyPr/>
          <a:lstStyle/>
          <a:p>
            <a:pPr marL="0" lvl="0" indent="0" algn="l" rtl="0">
              <a:buNone/>
            </a:pPr>
            <a:r>
              <a:rPr lang="en-US" sz="2400" dirty="0">
                <a:solidFill>
                  <a:prstClr val="black"/>
                </a:solidFill>
                <a:latin typeface="Times New Roman" pitchFamily="18" charset="0"/>
                <a:cs typeface="Times New Roman" pitchFamily="18" charset="0"/>
              </a:rPr>
              <a:t>Ascites syndrome results from increased pressure in the pulmonary arteries when the heart tries to pump more blood through the lungs to meet the body’s oxygen requirement. </a:t>
            </a:r>
          </a:p>
          <a:p>
            <a:pPr marL="0" lvl="0" indent="0" algn="l" rtl="0">
              <a:buNone/>
            </a:pPr>
            <a:endParaRPr lang="en-US" sz="2400" dirty="0">
              <a:solidFill>
                <a:prstClr val="black"/>
              </a:solidFill>
              <a:latin typeface="Times New Roman" pitchFamily="18" charset="0"/>
              <a:cs typeface="Times New Roman" pitchFamily="18" charset="0"/>
            </a:endParaRPr>
          </a:p>
          <a:p>
            <a:pPr marL="0" lvl="0" indent="0" algn="l" rtl="0">
              <a:buNone/>
            </a:pPr>
            <a:r>
              <a:rPr lang="en-US" sz="2400" dirty="0">
                <a:solidFill>
                  <a:prstClr val="black"/>
                </a:solidFill>
                <a:latin typeface="Times New Roman" pitchFamily="18" charset="0"/>
                <a:cs typeface="Times New Roman" pitchFamily="18" charset="0"/>
              </a:rPr>
              <a:t>The resultant volume and pressure overload on the right ventricle lead to dilatation and hypertrophy of the right ventricular wall, </a:t>
            </a:r>
            <a:r>
              <a:rPr lang="en-US" sz="2400" dirty="0" err="1">
                <a:solidFill>
                  <a:prstClr val="black"/>
                </a:solidFill>
                <a:latin typeface="Times New Roman" pitchFamily="18" charset="0"/>
                <a:cs typeface="Times New Roman" pitchFamily="18" charset="0"/>
              </a:rPr>
              <a:t>valvular</a:t>
            </a:r>
            <a:r>
              <a:rPr lang="en-US" sz="2400" dirty="0">
                <a:solidFill>
                  <a:prstClr val="black"/>
                </a:solidFill>
                <a:latin typeface="Times New Roman" pitchFamily="18" charset="0"/>
                <a:cs typeface="Times New Roman" pitchFamily="18" charset="0"/>
              </a:rPr>
              <a:t> insufficiency, RVF, and ascites</a:t>
            </a:r>
          </a:p>
          <a:p>
            <a:pPr marL="0" indent="0" algn="l">
              <a:buNone/>
            </a:pPr>
            <a:endParaRPr lang="ar-IQ" dirty="0"/>
          </a:p>
        </p:txBody>
      </p:sp>
    </p:spTree>
    <p:extLst>
      <p:ext uri="{BB962C8B-B14F-4D97-AF65-F5344CB8AC3E}">
        <p14:creationId xmlns:p14="http://schemas.microsoft.com/office/powerpoint/2010/main" val="1888137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 y="533400"/>
            <a:ext cx="8839200" cy="5867400"/>
          </a:xfrm>
        </p:spPr>
        <p:txBody>
          <a:bodyPr>
            <a:normAutofit/>
          </a:bodyPr>
          <a:lstStyle/>
          <a:p>
            <a:pPr marL="0" indent="0" algn="l">
              <a:buNone/>
            </a:pPr>
            <a:r>
              <a:rPr lang="en-US" b="1" dirty="0">
                <a:latin typeface="Aldhabi" pitchFamily="2" charset="-78"/>
                <a:cs typeface="Aldhabi" pitchFamily="2" charset="-78"/>
              </a:rPr>
              <a:t>Predisposing factors that </a:t>
            </a:r>
            <a:r>
              <a:rPr lang="en-US" dirty="0">
                <a:latin typeface="Aldhabi" pitchFamily="2" charset="-78"/>
                <a:cs typeface="Aldhabi" pitchFamily="2" charset="-78"/>
              </a:rPr>
              <a:t>increase oxygen demand (</a:t>
            </a:r>
            <a:r>
              <a:rPr lang="en-US" dirty="0" err="1">
                <a:latin typeface="Aldhabi" pitchFamily="2" charset="-78"/>
                <a:cs typeface="Aldhabi" pitchFamily="2" charset="-78"/>
              </a:rPr>
              <a:t>eg</a:t>
            </a:r>
            <a:r>
              <a:rPr lang="en-US" dirty="0">
                <a:latin typeface="Aldhabi" pitchFamily="2" charset="-78"/>
                <a:cs typeface="Aldhabi" pitchFamily="2" charset="-78"/>
              </a:rPr>
              <a:t>, cold), decrease oxygen-carrying capacity of the blood (</a:t>
            </a:r>
            <a:r>
              <a:rPr lang="en-US" dirty="0" err="1">
                <a:latin typeface="Aldhabi" pitchFamily="2" charset="-78"/>
                <a:cs typeface="Aldhabi" pitchFamily="2" charset="-78"/>
              </a:rPr>
              <a:t>eg</a:t>
            </a:r>
            <a:r>
              <a:rPr lang="en-US" dirty="0">
                <a:latin typeface="Aldhabi" pitchFamily="2" charset="-78"/>
                <a:cs typeface="Aldhabi" pitchFamily="2" charset="-78"/>
              </a:rPr>
              <a:t>, acidosis, carbon monoxide), increase blood volume (</a:t>
            </a:r>
            <a:r>
              <a:rPr lang="en-US" dirty="0" err="1">
                <a:latin typeface="Aldhabi" pitchFamily="2" charset="-78"/>
                <a:cs typeface="Aldhabi" pitchFamily="2" charset="-78"/>
              </a:rPr>
              <a:t>eg</a:t>
            </a:r>
            <a:r>
              <a:rPr lang="en-US" dirty="0">
                <a:latin typeface="Aldhabi" pitchFamily="2" charset="-78"/>
                <a:cs typeface="Aldhabi" pitchFamily="2" charset="-78"/>
              </a:rPr>
              <a:t>, sodium), or interfere with blood flow through the lung (</a:t>
            </a:r>
            <a:r>
              <a:rPr lang="en-US" dirty="0" err="1">
                <a:latin typeface="Aldhabi" pitchFamily="2" charset="-78"/>
                <a:cs typeface="Aldhabi" pitchFamily="2" charset="-78"/>
              </a:rPr>
              <a:t>eg</a:t>
            </a:r>
            <a:r>
              <a:rPr lang="en-US" dirty="0">
                <a:latin typeface="Aldhabi" pitchFamily="2" charset="-78"/>
                <a:cs typeface="Aldhabi" pitchFamily="2" charset="-78"/>
              </a:rPr>
              <a:t>, lung pathology that narrows or occludes capillaries, increased RBC rigidity, or polycythemia with increased blood viscosity) may result in flock outbreaks of ascites syndrome with or without ascites. </a:t>
            </a:r>
            <a:endParaRPr lang="en-US" dirty="0" smtClean="0">
              <a:latin typeface="Aldhabi" pitchFamily="2" charset="-78"/>
              <a:cs typeface="Aldhabi" pitchFamily="2" charset="-78"/>
            </a:endParaRPr>
          </a:p>
          <a:p>
            <a:pPr marL="0" indent="0" algn="l">
              <a:buNone/>
            </a:pPr>
            <a:endParaRPr lang="en-US" dirty="0">
              <a:latin typeface="Aldhabi" pitchFamily="2" charset="-78"/>
              <a:cs typeface="Aldhabi" pitchFamily="2" charset="-78"/>
            </a:endParaRPr>
          </a:p>
          <a:p>
            <a:pPr marL="0" indent="0" algn="l">
              <a:buNone/>
            </a:pPr>
            <a:r>
              <a:rPr lang="en-US" dirty="0" smtClean="0">
                <a:latin typeface="Aldhabi" pitchFamily="2" charset="-78"/>
                <a:cs typeface="Aldhabi" pitchFamily="2" charset="-78"/>
              </a:rPr>
              <a:t>Sporadic </a:t>
            </a:r>
            <a:r>
              <a:rPr lang="en-US" dirty="0">
                <a:latin typeface="Aldhabi" pitchFamily="2" charset="-78"/>
                <a:cs typeface="Aldhabi" pitchFamily="2" charset="-78"/>
              </a:rPr>
              <a:t>individual cases of RVF and ascites without these predisposing factors can occur in fast-growing broilers.</a:t>
            </a:r>
          </a:p>
          <a:p>
            <a:pPr marL="0" indent="0" algn="l">
              <a:buNone/>
            </a:pPr>
            <a:endParaRPr lang="ar-IQ" dirty="0">
              <a:latin typeface="Aldhabi" pitchFamily="2" charset="-78"/>
              <a:cs typeface="Aldhabi" pitchFamily="2" charset="-78"/>
            </a:endParaRPr>
          </a:p>
        </p:txBody>
      </p:sp>
    </p:spTree>
    <p:extLst>
      <p:ext uri="{BB962C8B-B14F-4D97-AF65-F5344CB8AC3E}">
        <p14:creationId xmlns:p14="http://schemas.microsoft.com/office/powerpoint/2010/main" val="3363390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Clinical signs</a:t>
            </a:r>
            <a:endParaRPr lang="ar-IQ" dirty="0"/>
          </a:p>
        </p:txBody>
      </p:sp>
      <p:sp>
        <p:nvSpPr>
          <p:cNvPr id="3" name="عنصر نائب للمحتوى 2"/>
          <p:cNvSpPr>
            <a:spLocks noGrp="1"/>
          </p:cNvSpPr>
          <p:nvPr>
            <p:ph idx="1"/>
          </p:nvPr>
        </p:nvSpPr>
        <p:spPr/>
        <p:txBody>
          <a:bodyPr/>
          <a:lstStyle/>
          <a:p>
            <a:pPr marL="0" indent="0" algn="l">
              <a:buNone/>
            </a:pPr>
            <a:endParaRPr lang="en-US" dirty="0">
              <a:latin typeface="Aldhabi" pitchFamily="2" charset="-78"/>
              <a:cs typeface="Aldhabi" pitchFamily="2" charset="-78"/>
            </a:endParaRPr>
          </a:p>
          <a:p>
            <a:pPr marL="0" indent="0" algn="l">
              <a:buNone/>
            </a:pPr>
            <a:r>
              <a:rPr lang="en-US" dirty="0">
                <a:latin typeface="Aldhabi" pitchFamily="2" charset="-78"/>
                <a:cs typeface="Aldhabi" pitchFamily="2" charset="-78"/>
              </a:rPr>
              <a:t>Sudden deaths in rapidly developing birds.</a:t>
            </a:r>
          </a:p>
          <a:p>
            <a:pPr marL="0" indent="0" algn="l">
              <a:buNone/>
            </a:pPr>
            <a:r>
              <a:rPr lang="en-US" dirty="0">
                <a:latin typeface="Aldhabi" pitchFamily="2" charset="-78"/>
                <a:cs typeface="Aldhabi" pitchFamily="2" charset="-78"/>
              </a:rPr>
              <a:t>Poor development.</a:t>
            </a:r>
          </a:p>
          <a:p>
            <a:pPr marL="0" indent="0" algn="l">
              <a:buNone/>
            </a:pPr>
            <a:r>
              <a:rPr lang="en-US" dirty="0">
                <a:latin typeface="Aldhabi" pitchFamily="2" charset="-78"/>
                <a:cs typeface="Aldhabi" pitchFamily="2" charset="-78"/>
              </a:rPr>
              <a:t>Progressive weakness and abdominal distension.</a:t>
            </a:r>
          </a:p>
          <a:p>
            <a:pPr marL="0" indent="0" algn="l">
              <a:buNone/>
            </a:pPr>
            <a:r>
              <a:rPr lang="en-US" dirty="0" err="1">
                <a:latin typeface="Aldhabi" pitchFamily="2" charset="-78"/>
                <a:cs typeface="Aldhabi" pitchFamily="2" charset="-78"/>
              </a:rPr>
              <a:t>Recumbency</a:t>
            </a:r>
            <a:r>
              <a:rPr lang="en-US" dirty="0">
                <a:latin typeface="Aldhabi" pitchFamily="2" charset="-78"/>
                <a:cs typeface="Aldhabi" pitchFamily="2" charset="-78"/>
              </a:rPr>
              <a:t>.</a:t>
            </a:r>
          </a:p>
          <a:p>
            <a:pPr marL="0" indent="0" algn="l">
              <a:buNone/>
            </a:pPr>
            <a:r>
              <a:rPr lang="en-US" dirty="0" err="1">
                <a:latin typeface="Aldhabi" pitchFamily="2" charset="-78"/>
                <a:cs typeface="Aldhabi" pitchFamily="2" charset="-78"/>
              </a:rPr>
              <a:t>Dyspnoea</a:t>
            </a:r>
            <a:r>
              <a:rPr lang="en-US" dirty="0">
                <a:latin typeface="Aldhabi" pitchFamily="2" charset="-78"/>
                <a:cs typeface="Aldhabi" pitchFamily="2" charset="-78"/>
              </a:rPr>
              <a:t>.</a:t>
            </a:r>
          </a:p>
          <a:p>
            <a:pPr marL="0" indent="0" algn="l">
              <a:buNone/>
            </a:pPr>
            <a:r>
              <a:rPr lang="en-US" dirty="0">
                <a:latin typeface="Aldhabi" pitchFamily="2" charset="-78"/>
                <a:cs typeface="Aldhabi" pitchFamily="2" charset="-78"/>
              </a:rPr>
              <a:t>Possibly cyanosis</a:t>
            </a:r>
          </a:p>
          <a:p>
            <a:pPr marL="0" indent="0" algn="l">
              <a:buNone/>
            </a:pPr>
            <a:endParaRPr lang="ar-IQ" dirty="0">
              <a:latin typeface="Aldhabi" pitchFamily="2" charset="-78"/>
              <a:cs typeface="Aldhabi" pitchFamily="2" charset="-78"/>
            </a:endParaRPr>
          </a:p>
        </p:txBody>
      </p:sp>
    </p:spTree>
    <p:extLst>
      <p:ext uri="{BB962C8B-B14F-4D97-AF65-F5344CB8AC3E}">
        <p14:creationId xmlns:p14="http://schemas.microsoft.com/office/powerpoint/2010/main" val="616076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lesions</a:t>
            </a:r>
            <a:endParaRPr lang="ar-IQ" dirty="0"/>
          </a:p>
        </p:txBody>
      </p:sp>
      <p:sp>
        <p:nvSpPr>
          <p:cNvPr id="3" name="عنصر نائب للمحتوى 2"/>
          <p:cNvSpPr>
            <a:spLocks noGrp="1"/>
          </p:cNvSpPr>
          <p:nvPr>
            <p:ph idx="1"/>
          </p:nvPr>
        </p:nvSpPr>
        <p:spPr>
          <a:xfrm>
            <a:off x="152400" y="1066800"/>
            <a:ext cx="8839200" cy="5562600"/>
          </a:xfrm>
        </p:spPr>
        <p:txBody>
          <a:bodyPr/>
          <a:lstStyle/>
          <a:p>
            <a:pPr marL="0" indent="0" algn="l">
              <a:buNone/>
            </a:pPr>
            <a:r>
              <a:rPr lang="en-US" dirty="0">
                <a:latin typeface="Aldhabi" pitchFamily="2" charset="-78"/>
                <a:cs typeface="Aldhabi" pitchFamily="2" charset="-78"/>
              </a:rPr>
              <a:t>Post-mortem findings of ascites syndrome include variable amounts of clear, yellow fluid and clots of fibrin in the </a:t>
            </a:r>
            <a:r>
              <a:rPr lang="en-US" dirty="0" err="1">
                <a:latin typeface="Aldhabi" pitchFamily="2" charset="-78"/>
                <a:cs typeface="Aldhabi" pitchFamily="2" charset="-78"/>
              </a:rPr>
              <a:t>hepatoperitoneal</a:t>
            </a:r>
            <a:r>
              <a:rPr lang="en-US" dirty="0">
                <a:latin typeface="Aldhabi" pitchFamily="2" charset="-78"/>
                <a:cs typeface="Aldhabi" pitchFamily="2" charset="-78"/>
              </a:rPr>
              <a:t> spaces and pericardium, and a swollen liver. </a:t>
            </a:r>
            <a:endParaRPr lang="en-US" dirty="0" smtClean="0">
              <a:latin typeface="Aldhabi" pitchFamily="2" charset="-78"/>
              <a:cs typeface="Aldhabi" pitchFamily="2" charset="-78"/>
            </a:endParaRPr>
          </a:p>
          <a:p>
            <a:pPr marL="0" indent="0" algn="l">
              <a:buNone/>
            </a:pPr>
            <a:endParaRPr lang="en-US" dirty="0">
              <a:latin typeface="Aldhabi" pitchFamily="2" charset="-78"/>
              <a:cs typeface="Aldhabi" pitchFamily="2" charset="-78"/>
            </a:endParaRPr>
          </a:p>
          <a:p>
            <a:pPr marL="0" indent="0" algn="l">
              <a:buNone/>
            </a:pPr>
            <a:r>
              <a:rPr lang="en-US" dirty="0" err="1" smtClean="0">
                <a:latin typeface="Aldhabi" pitchFamily="2" charset="-78"/>
                <a:cs typeface="Aldhabi" pitchFamily="2" charset="-78"/>
              </a:rPr>
              <a:t>Hydropericardium</a:t>
            </a:r>
            <a:r>
              <a:rPr lang="en-US" dirty="0" smtClean="0">
                <a:latin typeface="Aldhabi" pitchFamily="2" charset="-78"/>
                <a:cs typeface="Aldhabi" pitchFamily="2" charset="-78"/>
              </a:rPr>
              <a:t> </a:t>
            </a:r>
            <a:r>
              <a:rPr lang="en-US" dirty="0">
                <a:latin typeface="Aldhabi" pitchFamily="2" charset="-78"/>
                <a:cs typeface="Aldhabi" pitchFamily="2" charset="-78"/>
              </a:rPr>
              <a:t>is mild to marked; occasionally there is pericarditis with adhesions, usually from secondary infections. The liver may be firm with irregular margins due to edema, have clotted protein adherent to the surface, may be nodular, shrunken or even white with </a:t>
            </a:r>
            <a:r>
              <a:rPr lang="en-US" dirty="0" err="1">
                <a:latin typeface="Aldhabi" pitchFamily="2" charset="-78"/>
                <a:cs typeface="Aldhabi" pitchFamily="2" charset="-78"/>
              </a:rPr>
              <a:t>subcapsular</a:t>
            </a:r>
            <a:r>
              <a:rPr lang="en-US" dirty="0">
                <a:latin typeface="Aldhabi" pitchFamily="2" charset="-78"/>
                <a:cs typeface="Aldhabi" pitchFamily="2" charset="-78"/>
              </a:rPr>
              <a:t> edema and a thickened capsule. </a:t>
            </a:r>
          </a:p>
          <a:p>
            <a:pPr marL="0" indent="0" algn="l">
              <a:buNone/>
            </a:pPr>
            <a:endParaRPr lang="ar-IQ" dirty="0">
              <a:latin typeface="Aldhabi" pitchFamily="2" charset="-78"/>
              <a:cs typeface="Aldhabi" pitchFamily="2" charset="-78"/>
            </a:endParaRPr>
          </a:p>
        </p:txBody>
      </p:sp>
    </p:spTree>
    <p:extLst>
      <p:ext uri="{BB962C8B-B14F-4D97-AF65-F5344CB8AC3E}">
        <p14:creationId xmlns:p14="http://schemas.microsoft.com/office/powerpoint/2010/main" val="1617041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1543" y="1686721"/>
            <a:ext cx="6120914" cy="435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296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04800"/>
            <a:ext cx="8915400" cy="6324600"/>
          </a:xfrm>
        </p:spPr>
        <p:txBody>
          <a:bodyPr>
            <a:normAutofit/>
          </a:bodyPr>
          <a:lstStyle/>
          <a:p>
            <a:pPr algn="l"/>
            <a:endParaRPr lang="ar-IQ" dirty="0" smtClean="0"/>
          </a:p>
          <a:p>
            <a:pPr marL="0" indent="0" algn="l">
              <a:buNone/>
            </a:pPr>
            <a:r>
              <a:rPr lang="en-US" dirty="0" smtClean="0"/>
              <a:t>References </a:t>
            </a:r>
            <a:endParaRPr lang="en-US" dirty="0"/>
          </a:p>
          <a:p>
            <a:pPr algn="l"/>
            <a:r>
              <a:rPr lang="en-US" dirty="0" err="1"/>
              <a:t>ByBilly</a:t>
            </a:r>
            <a:r>
              <a:rPr lang="en-US" dirty="0"/>
              <a:t> M. Hargis, DVM, PhD, DACPV, Department of Poultry Science, Dale Bumpers College of Agricultural, Food and Life Sciences, University of Arkansas and the Arkansas Agricultural </a:t>
            </a:r>
            <a:endParaRPr lang="ar-IQ" dirty="0" smtClean="0"/>
          </a:p>
          <a:p>
            <a:pPr marL="0" indent="0" algn="l">
              <a:buNone/>
            </a:pPr>
            <a:r>
              <a:rPr lang="ar-IQ" dirty="0" smtClean="0"/>
              <a:t>    </a:t>
            </a:r>
            <a:r>
              <a:rPr lang="en-US" dirty="0" smtClean="0"/>
              <a:t> Experiment </a:t>
            </a:r>
            <a:r>
              <a:rPr lang="en-US" dirty="0"/>
              <a:t>Station, UA Division of Agriculture</a:t>
            </a:r>
            <a:endParaRPr lang="ar-IQ" dirty="0"/>
          </a:p>
        </p:txBody>
      </p:sp>
    </p:spTree>
    <p:extLst>
      <p:ext uri="{BB962C8B-B14F-4D97-AF65-F5344CB8AC3E}">
        <p14:creationId xmlns:p14="http://schemas.microsoft.com/office/powerpoint/2010/main" val="97042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58762"/>
          </a:xfrm>
        </p:spPr>
        <p:txBody>
          <a:bodyPr>
            <a:normAutofit fontScale="90000"/>
          </a:bodyPr>
          <a:lstStyle/>
          <a:p>
            <a:pPr algn="l"/>
            <a:r>
              <a:rPr lang="en-US" dirty="0" smtClean="0"/>
              <a:t>Clinical signs </a:t>
            </a:r>
            <a:endParaRPr lang="ar-IQ" dirty="0"/>
          </a:p>
        </p:txBody>
      </p:sp>
      <p:sp>
        <p:nvSpPr>
          <p:cNvPr id="3" name="عنصر نائب للمحتوى 2"/>
          <p:cNvSpPr>
            <a:spLocks noGrp="1"/>
          </p:cNvSpPr>
          <p:nvPr>
            <p:ph idx="1"/>
          </p:nvPr>
        </p:nvSpPr>
        <p:spPr>
          <a:xfrm>
            <a:off x="0" y="609600"/>
            <a:ext cx="9067800" cy="6248400"/>
          </a:xfrm>
        </p:spPr>
        <p:txBody>
          <a:bodyPr>
            <a:noAutofit/>
          </a:bodyPr>
          <a:lstStyle/>
          <a:p>
            <a:pPr algn="l"/>
            <a:r>
              <a:rPr lang="en-US" dirty="0" smtClean="0">
                <a:latin typeface="Aldhabi" pitchFamily="2" charset="-78"/>
                <a:cs typeface="Aldhabi" pitchFamily="2" charset="-78"/>
              </a:rPr>
              <a:t>In young chicks, manganese deficiency causes slipped tendon or </a:t>
            </a:r>
            <a:r>
              <a:rPr lang="en-US" dirty="0" err="1" smtClean="0">
                <a:latin typeface="Aldhabi" pitchFamily="2" charset="-78"/>
                <a:cs typeface="Aldhabi" pitchFamily="2" charset="-78"/>
              </a:rPr>
              <a:t>perosis</a:t>
            </a:r>
            <a:r>
              <a:rPr lang="en-US" dirty="0" smtClean="0">
                <a:latin typeface="Aldhabi" pitchFamily="2" charset="-78"/>
                <a:cs typeface="Aldhabi" pitchFamily="2" charset="-78"/>
              </a:rPr>
              <a:t>, characterized by swelling and flattening of the hock joint, along with subsequent slipping of the Achilles tendon from the condyles. One or both of the chick's legs may be affected</a:t>
            </a:r>
          </a:p>
          <a:p>
            <a:pPr marL="0" indent="0" algn="l">
              <a:buNone/>
            </a:pPr>
            <a:endParaRPr lang="en-US" dirty="0">
              <a:latin typeface="Aldhabi" pitchFamily="2" charset="-78"/>
              <a:cs typeface="Aldhabi" pitchFamily="2" charset="-78"/>
            </a:endParaRPr>
          </a:p>
          <a:p>
            <a:pPr algn="l"/>
            <a:r>
              <a:rPr lang="en-US" dirty="0" smtClean="0">
                <a:latin typeface="Aldhabi" pitchFamily="2" charset="-78"/>
                <a:cs typeface="Aldhabi" pitchFamily="2" charset="-78"/>
              </a:rPr>
              <a:t>thickening and shortening of the leg bones, and if severe, slippage of the gastrocnemius tendon from its condyles. </a:t>
            </a:r>
          </a:p>
          <a:p>
            <a:pPr algn="l"/>
            <a:endParaRPr lang="en-US" dirty="0">
              <a:latin typeface="Aldhabi" pitchFamily="2" charset="-78"/>
              <a:cs typeface="Aldhabi" pitchFamily="2" charset="-78"/>
            </a:endParaRPr>
          </a:p>
          <a:p>
            <a:pPr algn="l"/>
            <a:r>
              <a:rPr lang="en-US" dirty="0" smtClean="0">
                <a:latin typeface="Aldhabi" pitchFamily="2" charset="-78"/>
                <a:cs typeface="Aldhabi" pitchFamily="2" charset="-78"/>
              </a:rPr>
              <a:t>Increased intakes of calcium and/or phosphorus will aggravate the condition because of reduced absorption of manganese via the action of precipitated calcium phosphate in the intestinal tract</a:t>
            </a:r>
            <a:endParaRPr lang="ar-IQ" dirty="0">
              <a:latin typeface="Aldhabi" pitchFamily="2" charset="-78"/>
              <a:cs typeface="Aldhabi" pitchFamily="2" charset="-78"/>
            </a:endParaRPr>
          </a:p>
        </p:txBody>
      </p:sp>
    </p:spTree>
    <p:extLst>
      <p:ext uri="{BB962C8B-B14F-4D97-AF65-F5344CB8AC3E}">
        <p14:creationId xmlns:p14="http://schemas.microsoft.com/office/powerpoint/2010/main" val="1823130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381000"/>
            <a:ext cx="8915400" cy="6172200"/>
          </a:xfrm>
        </p:spPr>
        <p:txBody>
          <a:bodyPr>
            <a:noAutofit/>
          </a:bodyPr>
          <a:lstStyle/>
          <a:p>
            <a:pPr marL="0" indent="0" algn="l">
              <a:buNone/>
            </a:pPr>
            <a:r>
              <a:rPr lang="en-US" dirty="0" smtClean="0">
                <a:latin typeface="Aldhabi" pitchFamily="2" charset="-78"/>
                <a:cs typeface="Aldhabi" pitchFamily="2" charset="-78"/>
              </a:rPr>
              <a:t>In laying hens, reduced egg production, markedly reduced hatchability, and eggshell thinning are often noted.</a:t>
            </a:r>
          </a:p>
          <a:p>
            <a:pPr marL="0" indent="0" algn="l">
              <a:buNone/>
            </a:pPr>
            <a:endParaRPr lang="en-US" dirty="0">
              <a:latin typeface="Aldhabi" pitchFamily="2" charset="-78"/>
              <a:cs typeface="Aldhabi" pitchFamily="2" charset="-78"/>
            </a:endParaRPr>
          </a:p>
          <a:p>
            <a:pPr marL="0" indent="0" algn="l">
              <a:buNone/>
            </a:pPr>
            <a:r>
              <a:rPr lang="en-US" dirty="0" smtClean="0">
                <a:latin typeface="Aldhabi" pitchFamily="2" charset="-78"/>
                <a:cs typeface="Aldhabi" pitchFamily="2" charset="-78"/>
              </a:rPr>
              <a:t>A manganese-deficient breeder diet can result in chondrodystrophy in chick embryos. This condition is characterized by shortened, thickened legs and shortened </a:t>
            </a:r>
          </a:p>
          <a:p>
            <a:pPr marL="0" indent="0" algn="l">
              <a:buNone/>
            </a:pPr>
            <a:endParaRPr lang="en-US" dirty="0" smtClean="0">
              <a:latin typeface="Aldhabi" pitchFamily="2" charset="-78"/>
              <a:cs typeface="Aldhabi" pitchFamily="2" charset="-78"/>
            </a:endParaRPr>
          </a:p>
          <a:p>
            <a:pPr marL="0" indent="0" algn="l">
              <a:buNone/>
            </a:pPr>
            <a:r>
              <a:rPr lang="en-US" dirty="0" smtClean="0">
                <a:latin typeface="Aldhabi" pitchFamily="2" charset="-78"/>
                <a:cs typeface="Aldhabi" pitchFamily="2" charset="-78"/>
              </a:rPr>
              <a:t>Deformities cannot be corrected by feeding more manganese. Effects of manganese deficiency on egg production are fully corrected by feeding a diet that contains at least 30–40 mg of manganese/kg, provided the diet does not contain excess calcium and/or phosphorus.. </a:t>
            </a:r>
          </a:p>
        </p:txBody>
      </p:sp>
    </p:spTree>
    <p:extLst>
      <p:ext uri="{BB962C8B-B14F-4D97-AF65-F5344CB8AC3E}">
        <p14:creationId xmlns:p14="http://schemas.microsoft.com/office/powerpoint/2010/main" val="1221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152400"/>
            <a:ext cx="8534400" cy="838200"/>
          </a:xfrm>
        </p:spPr>
        <p:txBody>
          <a:bodyPr/>
          <a:lstStyle/>
          <a:p>
            <a:pPr algn="l"/>
            <a:r>
              <a:rPr lang="en-US" dirty="0" err="1" smtClean="0">
                <a:latin typeface="Aldhabi" pitchFamily="2" charset="-78"/>
                <a:cs typeface="Aldhabi" pitchFamily="2" charset="-78"/>
              </a:rPr>
              <a:t>Urate</a:t>
            </a:r>
            <a:r>
              <a:rPr lang="en-US" dirty="0" smtClean="0">
                <a:latin typeface="Aldhabi" pitchFamily="2" charset="-78"/>
                <a:cs typeface="Aldhabi" pitchFamily="2" charset="-78"/>
              </a:rPr>
              <a:t> Deposition (Gout) in Poultry </a:t>
            </a:r>
            <a:endParaRPr lang="ar-IQ" dirty="0">
              <a:latin typeface="Aldhabi" pitchFamily="2" charset="-78"/>
              <a:cs typeface="Aldhabi" pitchFamily="2" charset="-78"/>
            </a:endParaRPr>
          </a:p>
        </p:txBody>
      </p:sp>
      <p:sp>
        <p:nvSpPr>
          <p:cNvPr id="3" name="عنصر نائب للمحتوى 2"/>
          <p:cNvSpPr>
            <a:spLocks noGrp="1"/>
          </p:cNvSpPr>
          <p:nvPr>
            <p:ph idx="1"/>
          </p:nvPr>
        </p:nvSpPr>
        <p:spPr>
          <a:xfrm>
            <a:off x="76200" y="1219200"/>
            <a:ext cx="9067800" cy="5638800"/>
          </a:xfrm>
        </p:spPr>
        <p:txBody>
          <a:bodyPr>
            <a:normAutofit/>
          </a:bodyPr>
          <a:lstStyle/>
          <a:p>
            <a:pPr marL="0" indent="0" algn="l">
              <a:buNone/>
            </a:pPr>
            <a:r>
              <a:rPr lang="en-US" dirty="0" smtClean="0">
                <a:latin typeface="Aldhabi" pitchFamily="2" charset="-78"/>
                <a:cs typeface="Aldhabi" pitchFamily="2" charset="-78"/>
              </a:rPr>
              <a:t>Gout is caused by the precipitation of </a:t>
            </a:r>
            <a:r>
              <a:rPr lang="en-US" dirty="0" err="1" smtClean="0">
                <a:latin typeface="Aldhabi" pitchFamily="2" charset="-78"/>
                <a:cs typeface="Aldhabi" pitchFamily="2" charset="-78"/>
              </a:rPr>
              <a:t>urates</a:t>
            </a:r>
            <a:r>
              <a:rPr lang="en-US" dirty="0" smtClean="0">
                <a:latin typeface="Aldhabi" pitchFamily="2" charset="-78"/>
                <a:cs typeface="Aldhabi" pitchFamily="2" charset="-78"/>
              </a:rPr>
              <a:t> in the viscera (acute </a:t>
            </a:r>
            <a:r>
              <a:rPr lang="en-US" dirty="0" err="1" smtClean="0">
                <a:latin typeface="Aldhabi" pitchFamily="2" charset="-78"/>
                <a:cs typeface="Aldhabi" pitchFamily="2" charset="-78"/>
              </a:rPr>
              <a:t>urate</a:t>
            </a:r>
            <a:r>
              <a:rPr lang="en-US" dirty="0" smtClean="0">
                <a:latin typeface="Aldhabi" pitchFamily="2" charset="-78"/>
                <a:cs typeface="Aldhabi" pitchFamily="2" charset="-78"/>
              </a:rPr>
              <a:t> deposition) or the joints (chronic </a:t>
            </a:r>
            <a:r>
              <a:rPr lang="en-US" dirty="0" err="1" smtClean="0">
                <a:latin typeface="Aldhabi" pitchFamily="2" charset="-78"/>
                <a:cs typeface="Aldhabi" pitchFamily="2" charset="-78"/>
              </a:rPr>
              <a:t>urate</a:t>
            </a:r>
            <a:r>
              <a:rPr lang="en-US" dirty="0" smtClean="0">
                <a:latin typeface="Aldhabi" pitchFamily="2" charset="-78"/>
                <a:cs typeface="Aldhabi" pitchFamily="2" charset="-78"/>
              </a:rPr>
              <a:t> deposition).</a:t>
            </a:r>
          </a:p>
          <a:p>
            <a:pPr marL="0" indent="0" algn="l">
              <a:buNone/>
            </a:pPr>
            <a:endParaRPr lang="en-US" dirty="0">
              <a:latin typeface="Aldhabi" pitchFamily="2" charset="-78"/>
              <a:cs typeface="Aldhabi" pitchFamily="2" charset="-78"/>
            </a:endParaRPr>
          </a:p>
          <a:p>
            <a:pPr marL="0" indent="0" algn="l">
              <a:buNone/>
            </a:pPr>
            <a:r>
              <a:rPr lang="en-US" dirty="0">
                <a:latin typeface="Aldhabi" pitchFamily="2" charset="-78"/>
                <a:cs typeface="Aldhabi" pitchFamily="2" charset="-78"/>
              </a:rPr>
              <a:t>The </a:t>
            </a:r>
            <a:r>
              <a:rPr lang="en-US" dirty="0" err="1">
                <a:latin typeface="Aldhabi" pitchFamily="2" charset="-78"/>
                <a:cs typeface="Aldhabi" pitchFamily="2" charset="-78"/>
              </a:rPr>
              <a:t>urate</a:t>
            </a:r>
            <a:r>
              <a:rPr lang="en-US" dirty="0">
                <a:latin typeface="Aldhabi" pitchFamily="2" charset="-78"/>
                <a:cs typeface="Aldhabi" pitchFamily="2" charset="-78"/>
              </a:rPr>
              <a:t> deposits on serous coats resemble a chalky white dust. </a:t>
            </a:r>
          </a:p>
          <a:p>
            <a:pPr marL="0" indent="0" algn="l">
              <a:buNone/>
            </a:pPr>
            <a:endParaRPr lang="en-US" dirty="0" smtClean="0">
              <a:latin typeface="Aldhabi" pitchFamily="2" charset="-78"/>
              <a:cs typeface="Aldhabi" pitchFamily="2" charset="-78"/>
            </a:endParaRPr>
          </a:p>
          <a:p>
            <a:pPr marL="0" indent="0" algn="l">
              <a:buNone/>
            </a:pPr>
            <a:r>
              <a:rPr lang="en-US" dirty="0" smtClean="0">
                <a:latin typeface="Aldhabi" pitchFamily="2" charset="-78"/>
                <a:cs typeface="Aldhabi" pitchFamily="2" charset="-78"/>
              </a:rPr>
              <a:t>Acute and chronic urate deposition differ in etiology, morphology, and pathogenesis.</a:t>
            </a:r>
            <a:endParaRPr lang="en-US" dirty="0">
              <a:latin typeface="Aldhabi" pitchFamily="2" charset="-78"/>
              <a:cs typeface="Aldhabi" pitchFamily="2" charset="-78"/>
            </a:endParaRPr>
          </a:p>
          <a:p>
            <a:pPr marL="0" indent="0" algn="l">
              <a:buNone/>
            </a:pPr>
            <a:r>
              <a:rPr lang="en-US" dirty="0" smtClean="0">
                <a:latin typeface="Aldhabi" pitchFamily="2" charset="-78"/>
                <a:cs typeface="Aldhabi" pitchFamily="2" charset="-78"/>
              </a:rPr>
              <a:t> Acute </a:t>
            </a:r>
            <a:r>
              <a:rPr lang="en-US" dirty="0" err="1" smtClean="0">
                <a:latin typeface="Aldhabi" pitchFamily="2" charset="-78"/>
                <a:cs typeface="Aldhabi" pitchFamily="2" charset="-78"/>
              </a:rPr>
              <a:t>urate</a:t>
            </a:r>
            <a:r>
              <a:rPr lang="en-US" dirty="0" smtClean="0">
                <a:latin typeface="Aldhabi" pitchFamily="2" charset="-78"/>
                <a:cs typeface="Aldhabi" pitchFamily="2" charset="-78"/>
              </a:rPr>
              <a:t> deposition (</a:t>
            </a:r>
            <a:r>
              <a:rPr lang="en-US" dirty="0" err="1" smtClean="0">
                <a:latin typeface="Aldhabi" pitchFamily="2" charset="-78"/>
                <a:cs typeface="Aldhabi" pitchFamily="2" charset="-78"/>
              </a:rPr>
              <a:t>ie</a:t>
            </a:r>
            <a:r>
              <a:rPr lang="en-US" dirty="0" smtClean="0">
                <a:latin typeface="Aldhabi" pitchFamily="2" charset="-78"/>
                <a:cs typeface="Aldhabi" pitchFamily="2" charset="-78"/>
              </a:rPr>
              <a:t>, visceral gout) is the counterpart to uremia in mammals. Chronic </a:t>
            </a:r>
            <a:r>
              <a:rPr lang="en-US" dirty="0" err="1" smtClean="0">
                <a:latin typeface="Aldhabi" pitchFamily="2" charset="-78"/>
                <a:cs typeface="Aldhabi" pitchFamily="2" charset="-78"/>
              </a:rPr>
              <a:t>urate</a:t>
            </a:r>
            <a:r>
              <a:rPr lang="en-US" dirty="0" smtClean="0">
                <a:latin typeface="Aldhabi" pitchFamily="2" charset="-78"/>
                <a:cs typeface="Aldhabi" pitchFamily="2" charset="-78"/>
              </a:rPr>
              <a:t> deposition (</a:t>
            </a:r>
            <a:r>
              <a:rPr lang="en-US" dirty="0" err="1" smtClean="0">
                <a:latin typeface="Aldhabi" pitchFamily="2" charset="-78"/>
                <a:cs typeface="Aldhabi" pitchFamily="2" charset="-78"/>
              </a:rPr>
              <a:t>ie</a:t>
            </a:r>
            <a:r>
              <a:rPr lang="en-US" dirty="0" smtClean="0">
                <a:latin typeface="Aldhabi" pitchFamily="2" charset="-78"/>
                <a:cs typeface="Aldhabi" pitchFamily="2" charset="-78"/>
              </a:rPr>
              <a:t>, articular gout) is the equivalent of gout in mammals.</a:t>
            </a:r>
            <a:endParaRPr lang="ar-IQ" dirty="0">
              <a:latin typeface="Aldhabi" pitchFamily="2" charset="-78"/>
              <a:cs typeface="Aldhabi" pitchFamily="2" charset="-78"/>
            </a:endParaRPr>
          </a:p>
        </p:txBody>
      </p:sp>
    </p:spTree>
    <p:extLst>
      <p:ext uri="{BB962C8B-B14F-4D97-AF65-F5344CB8AC3E}">
        <p14:creationId xmlns:p14="http://schemas.microsoft.com/office/powerpoint/2010/main" val="1343043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914400"/>
            <a:ext cx="8991600" cy="5638800"/>
          </a:xfrm>
        </p:spPr>
        <p:txBody>
          <a:bodyPr>
            <a:normAutofit/>
          </a:bodyPr>
          <a:lstStyle/>
          <a:p>
            <a:pPr algn="l"/>
            <a:r>
              <a:rPr lang="en-US" sz="3600" dirty="0" smtClean="0">
                <a:latin typeface="Aldhabi" pitchFamily="2" charset="-78"/>
                <a:cs typeface="Aldhabi" pitchFamily="2" charset="-78"/>
              </a:rPr>
              <a:t>Birds excrete nitrogenous wastes as </a:t>
            </a:r>
            <a:r>
              <a:rPr lang="en-US" sz="3600" dirty="0" err="1" smtClean="0">
                <a:latin typeface="Aldhabi" pitchFamily="2" charset="-78"/>
                <a:cs typeface="Aldhabi" pitchFamily="2" charset="-78"/>
              </a:rPr>
              <a:t>urates</a:t>
            </a:r>
            <a:r>
              <a:rPr lang="en-US" sz="3600" dirty="0" smtClean="0">
                <a:latin typeface="Aldhabi" pitchFamily="2" charset="-78"/>
                <a:cs typeface="Aldhabi" pitchFamily="2" charset="-78"/>
              </a:rPr>
              <a:t> bound in colloidal form with mucus in their urine. </a:t>
            </a:r>
          </a:p>
          <a:p>
            <a:pPr algn="l"/>
            <a:endParaRPr lang="en-US" sz="3600" dirty="0">
              <a:latin typeface="Aldhabi" pitchFamily="2" charset="-78"/>
              <a:cs typeface="Aldhabi" pitchFamily="2" charset="-78"/>
            </a:endParaRPr>
          </a:p>
          <a:p>
            <a:pPr algn="l"/>
            <a:endParaRPr lang="en-US" sz="3600" dirty="0" smtClean="0">
              <a:latin typeface="Aldhabi" pitchFamily="2" charset="-78"/>
              <a:cs typeface="Aldhabi" pitchFamily="2" charset="-78"/>
            </a:endParaRPr>
          </a:p>
          <a:p>
            <a:pPr algn="l"/>
            <a:r>
              <a:rPr lang="en-US" sz="3600" dirty="0" smtClean="0">
                <a:latin typeface="Aldhabi" pitchFamily="2" charset="-78"/>
                <a:cs typeface="Aldhabi" pitchFamily="2" charset="-78"/>
              </a:rPr>
              <a:t>Renal dysfunction decreases the clearance of uric acid from the blood, which results in </a:t>
            </a:r>
            <a:r>
              <a:rPr lang="en-US" sz="3600" dirty="0" err="1" smtClean="0">
                <a:latin typeface="Aldhabi" pitchFamily="2" charset="-78"/>
                <a:cs typeface="Aldhabi" pitchFamily="2" charset="-78"/>
              </a:rPr>
              <a:t>hyperuricemia</a:t>
            </a:r>
            <a:r>
              <a:rPr lang="en-US" sz="3600" dirty="0" smtClean="0">
                <a:latin typeface="Aldhabi" pitchFamily="2" charset="-78"/>
                <a:cs typeface="Aldhabi" pitchFamily="2" charset="-78"/>
              </a:rPr>
              <a:t> with precipitation of insoluble products within the kidney itself or other organs, leading to </a:t>
            </a:r>
            <a:r>
              <a:rPr lang="en-US" sz="3600" dirty="0" err="1" smtClean="0">
                <a:latin typeface="Aldhabi" pitchFamily="2" charset="-78"/>
                <a:cs typeface="Aldhabi" pitchFamily="2" charset="-78"/>
              </a:rPr>
              <a:t>urate</a:t>
            </a:r>
            <a:r>
              <a:rPr lang="en-US" sz="3600" dirty="0" smtClean="0">
                <a:latin typeface="Aldhabi" pitchFamily="2" charset="-78"/>
                <a:cs typeface="Aldhabi" pitchFamily="2" charset="-78"/>
              </a:rPr>
              <a:t> deposition or urolithiasis</a:t>
            </a:r>
            <a:endParaRPr lang="ar-IQ" sz="3600" dirty="0">
              <a:latin typeface="Aldhabi" pitchFamily="2" charset="-78"/>
              <a:cs typeface="Aldhabi" pitchFamily="2" charset="-78"/>
            </a:endParaRPr>
          </a:p>
        </p:txBody>
      </p:sp>
    </p:spTree>
    <p:extLst>
      <p:ext uri="{BB962C8B-B14F-4D97-AF65-F5344CB8AC3E}">
        <p14:creationId xmlns:p14="http://schemas.microsoft.com/office/powerpoint/2010/main" val="2940550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 y="304800"/>
            <a:ext cx="8915400" cy="6400800"/>
          </a:xfrm>
        </p:spPr>
        <p:txBody>
          <a:bodyPr/>
          <a:lstStyle/>
          <a:p>
            <a:pPr marL="0" indent="0" algn="l">
              <a:buNone/>
            </a:pPr>
            <a:r>
              <a:rPr lang="en-US" b="1" dirty="0" smtClean="0">
                <a:latin typeface="Aldhabi" pitchFamily="2" charset="-78"/>
                <a:cs typeface="Aldhabi" pitchFamily="2" charset="-78"/>
              </a:rPr>
              <a:t>Visceral </a:t>
            </a:r>
            <a:r>
              <a:rPr lang="en-US" b="1" dirty="0" err="1" smtClean="0">
                <a:latin typeface="Aldhabi" pitchFamily="2" charset="-78"/>
                <a:cs typeface="Aldhabi" pitchFamily="2" charset="-78"/>
              </a:rPr>
              <a:t>urate</a:t>
            </a:r>
            <a:r>
              <a:rPr lang="en-US" b="1" dirty="0" smtClean="0">
                <a:latin typeface="Aldhabi" pitchFamily="2" charset="-78"/>
                <a:cs typeface="Aldhabi" pitchFamily="2" charset="-78"/>
              </a:rPr>
              <a:t> </a:t>
            </a:r>
          </a:p>
          <a:p>
            <a:pPr marL="0" indent="0" algn="l">
              <a:buNone/>
            </a:pPr>
            <a:endParaRPr lang="en-US" b="1" dirty="0">
              <a:latin typeface="Aldhabi" pitchFamily="2" charset="-78"/>
              <a:cs typeface="Aldhabi" pitchFamily="2" charset="-78"/>
            </a:endParaRPr>
          </a:p>
          <a:p>
            <a:pPr marL="0" indent="0" algn="l">
              <a:buNone/>
            </a:pPr>
            <a:r>
              <a:rPr lang="en-US" dirty="0" smtClean="0">
                <a:latin typeface="Aldhabi" pitchFamily="2" charset="-78"/>
                <a:cs typeface="Aldhabi" pitchFamily="2" charset="-78"/>
              </a:rPr>
              <a:t>deposition occurs after rapidly progressing renal failure </a:t>
            </a:r>
            <a:endParaRPr lang="en-US" dirty="0">
              <a:latin typeface="Aldhabi" pitchFamily="2" charset="-78"/>
              <a:cs typeface="Aldhabi" pitchFamily="2" charset="-78"/>
            </a:endParaRPr>
          </a:p>
          <a:p>
            <a:pPr marL="0" indent="0" algn="l">
              <a:buNone/>
            </a:pPr>
            <a:endParaRPr lang="en-US" dirty="0" smtClean="0">
              <a:latin typeface="Aldhabi" pitchFamily="2" charset="-78"/>
              <a:cs typeface="Aldhabi" pitchFamily="2" charset="-78"/>
            </a:endParaRPr>
          </a:p>
          <a:p>
            <a:pPr marL="0" indent="0" algn="l">
              <a:buNone/>
            </a:pPr>
            <a:r>
              <a:rPr lang="en-US" dirty="0" smtClean="0">
                <a:latin typeface="Aldhabi" pitchFamily="2" charset="-78"/>
                <a:cs typeface="Aldhabi" pitchFamily="2" charset="-78"/>
              </a:rPr>
              <a:t>. Deposits develop most commonly on the pericardium, peritoneum, and liver capsule and rarely on synovial surfaces of joints and tendons</a:t>
            </a:r>
            <a:endParaRPr lang="ar-IQ" dirty="0">
              <a:latin typeface="Aldhabi" pitchFamily="2" charset="-78"/>
              <a:cs typeface="Aldhabi" pitchFamily="2" charset="-78"/>
            </a:endParaRPr>
          </a:p>
        </p:txBody>
      </p:sp>
    </p:spTree>
    <p:extLst>
      <p:ext uri="{BB962C8B-B14F-4D97-AF65-F5344CB8AC3E}">
        <p14:creationId xmlns:p14="http://schemas.microsoft.com/office/powerpoint/2010/main" val="1789145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609600"/>
            <a:ext cx="8763000" cy="5943600"/>
          </a:xfrm>
        </p:spPr>
        <p:txBody>
          <a:bodyPr/>
          <a:lstStyle/>
          <a:p>
            <a:pPr marL="0" indent="0" algn="l">
              <a:buNone/>
            </a:pPr>
            <a:r>
              <a:rPr lang="en-US" dirty="0" smtClean="0">
                <a:latin typeface="Aldhabi" pitchFamily="2" charset="-78"/>
                <a:cs typeface="Aldhabi" pitchFamily="2" charset="-78"/>
              </a:rPr>
              <a:t>Visceral </a:t>
            </a:r>
            <a:r>
              <a:rPr lang="en-US" dirty="0" err="1" smtClean="0">
                <a:latin typeface="Aldhabi" pitchFamily="2" charset="-78"/>
                <a:cs typeface="Aldhabi" pitchFamily="2" charset="-78"/>
              </a:rPr>
              <a:t>urate</a:t>
            </a:r>
            <a:r>
              <a:rPr lang="en-US" dirty="0" smtClean="0">
                <a:latin typeface="Aldhabi" pitchFamily="2" charset="-78"/>
                <a:cs typeface="Aldhabi" pitchFamily="2" charset="-78"/>
              </a:rPr>
              <a:t> deposition may be secondary to urolithiasis, which is common in older laying chickens. </a:t>
            </a:r>
          </a:p>
          <a:p>
            <a:pPr marL="0" indent="0" algn="l">
              <a:buNone/>
            </a:pPr>
            <a:endParaRPr lang="en-US" dirty="0" smtClean="0">
              <a:latin typeface="Aldhabi" pitchFamily="2" charset="-78"/>
              <a:cs typeface="Aldhabi" pitchFamily="2" charset="-78"/>
            </a:endParaRPr>
          </a:p>
          <a:p>
            <a:pPr marL="0" indent="0" algn="l">
              <a:buNone/>
            </a:pPr>
            <a:endParaRPr lang="en-US" sz="3600" dirty="0" smtClean="0">
              <a:latin typeface="Aldhabi" pitchFamily="2" charset="-78"/>
              <a:cs typeface="Aldhabi" pitchFamily="2" charset="-78"/>
            </a:endParaRPr>
          </a:p>
          <a:p>
            <a:pPr marL="0" indent="0" algn="l">
              <a:buNone/>
            </a:pPr>
            <a:r>
              <a:rPr lang="en-US" dirty="0" smtClean="0">
                <a:latin typeface="Aldhabi" pitchFamily="2" charset="-78"/>
                <a:cs typeface="Aldhabi" pitchFamily="2" charset="-78"/>
              </a:rPr>
              <a:t>Progressive obstruction of the ureters by </a:t>
            </a:r>
            <a:r>
              <a:rPr lang="en-US" dirty="0" err="1" smtClean="0">
                <a:latin typeface="Aldhabi" pitchFamily="2" charset="-78"/>
                <a:cs typeface="Aldhabi" pitchFamily="2" charset="-78"/>
              </a:rPr>
              <a:t>uroliths</a:t>
            </a:r>
            <a:r>
              <a:rPr lang="en-US" dirty="0" smtClean="0">
                <a:latin typeface="Aldhabi" pitchFamily="2" charset="-78"/>
                <a:cs typeface="Aldhabi" pitchFamily="2" charset="-78"/>
              </a:rPr>
              <a:t> causes kidney atrophy “upstream” of the site of ureteral obstruction and compensatory hypertrophy by the undamaged portions of the kidney</a:t>
            </a:r>
            <a:endParaRPr lang="ar-IQ" dirty="0">
              <a:latin typeface="Aldhabi" pitchFamily="2" charset="-78"/>
              <a:cs typeface="Aldhabi" pitchFamily="2" charset="-78"/>
            </a:endParaRPr>
          </a:p>
        </p:txBody>
      </p:sp>
    </p:spTree>
    <p:extLst>
      <p:ext uri="{BB962C8B-B14F-4D97-AF65-F5344CB8AC3E}">
        <p14:creationId xmlns:p14="http://schemas.microsoft.com/office/powerpoint/2010/main" val="2899201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 y="228600"/>
            <a:ext cx="9144000" cy="5897563"/>
          </a:xfrm>
        </p:spPr>
        <p:txBody>
          <a:bodyPr>
            <a:noAutofit/>
          </a:bodyPr>
          <a:lstStyle/>
          <a:p>
            <a:pPr marL="0" indent="0" algn="l">
              <a:buNone/>
            </a:pPr>
            <a:r>
              <a:rPr lang="en-US" sz="3600" b="1" dirty="0" smtClean="0">
                <a:latin typeface="Aldhabi" pitchFamily="2" charset="-78"/>
                <a:cs typeface="Aldhabi" pitchFamily="2" charset="-78"/>
              </a:rPr>
              <a:t>Predisposing factors </a:t>
            </a:r>
            <a:r>
              <a:rPr lang="en-US" sz="3600" dirty="0" smtClean="0">
                <a:latin typeface="Aldhabi" pitchFamily="2" charset="-78"/>
                <a:cs typeface="Aldhabi" pitchFamily="2" charset="-78"/>
              </a:rPr>
              <a:t>for visceral </a:t>
            </a:r>
            <a:r>
              <a:rPr lang="en-US" sz="3600" dirty="0" err="1" smtClean="0">
                <a:latin typeface="Aldhabi" pitchFamily="2" charset="-78"/>
                <a:cs typeface="Aldhabi" pitchFamily="2" charset="-78"/>
              </a:rPr>
              <a:t>urate</a:t>
            </a:r>
            <a:r>
              <a:rPr lang="en-US" sz="3600" dirty="0" smtClean="0">
                <a:latin typeface="Aldhabi" pitchFamily="2" charset="-78"/>
                <a:cs typeface="Aldhabi" pitchFamily="2" charset="-78"/>
              </a:rPr>
              <a:t> deposition and urolithiasis in poultry include infectious bronchitis virus, avian nephritis virus, and cryptosporidiosis. </a:t>
            </a:r>
          </a:p>
          <a:p>
            <a:pPr marL="0" indent="0" algn="l">
              <a:buNone/>
            </a:pPr>
            <a:endParaRPr lang="ar-IQ" sz="3600" dirty="0" smtClean="0">
              <a:latin typeface="Aldhabi" pitchFamily="2" charset="-78"/>
              <a:cs typeface="Aldhabi" pitchFamily="2" charset="-78"/>
            </a:endParaRPr>
          </a:p>
          <a:p>
            <a:pPr marL="0" indent="0" algn="l">
              <a:buNone/>
            </a:pPr>
            <a:r>
              <a:rPr lang="en-US" sz="3600" dirty="0" smtClean="0">
                <a:latin typeface="Aldhabi" pitchFamily="2" charset="-78"/>
                <a:cs typeface="Aldhabi" pitchFamily="2" charset="-78"/>
              </a:rPr>
              <a:t>Noninfectious causes include dehydration, ingestion of feed containing &gt; 3% calcium by </a:t>
            </a:r>
            <a:r>
              <a:rPr lang="en-US" sz="3600" dirty="0" err="1" smtClean="0">
                <a:latin typeface="Aldhabi" pitchFamily="2" charset="-78"/>
                <a:cs typeface="Aldhabi" pitchFamily="2" charset="-78"/>
              </a:rPr>
              <a:t>nonlaying</a:t>
            </a:r>
            <a:r>
              <a:rPr lang="en-US" sz="3600" dirty="0" smtClean="0">
                <a:latin typeface="Aldhabi" pitchFamily="2" charset="-78"/>
                <a:cs typeface="Aldhabi" pitchFamily="2" charset="-78"/>
              </a:rPr>
              <a:t> chickens, vitamin A deficiency, and exposure to </a:t>
            </a:r>
            <a:r>
              <a:rPr lang="en-US" sz="3600" dirty="0" err="1" smtClean="0">
                <a:latin typeface="Aldhabi" pitchFamily="2" charset="-78"/>
                <a:cs typeface="Aldhabi" pitchFamily="2" charset="-78"/>
              </a:rPr>
              <a:t>myotoxins</a:t>
            </a:r>
            <a:r>
              <a:rPr lang="en-US" sz="3600" dirty="0" smtClean="0">
                <a:latin typeface="Aldhabi" pitchFamily="2" charset="-78"/>
                <a:cs typeface="Aldhabi" pitchFamily="2" charset="-78"/>
              </a:rPr>
              <a:t> (</a:t>
            </a:r>
            <a:r>
              <a:rPr lang="en-US" sz="3600" dirty="0" err="1" smtClean="0">
                <a:latin typeface="Aldhabi" pitchFamily="2" charset="-78"/>
                <a:cs typeface="Aldhabi" pitchFamily="2" charset="-78"/>
              </a:rPr>
              <a:t>eg</a:t>
            </a:r>
            <a:r>
              <a:rPr lang="en-US" sz="3600" dirty="0" smtClean="0">
                <a:latin typeface="Aldhabi" pitchFamily="2" charset="-78"/>
                <a:cs typeface="Aldhabi" pitchFamily="2" charset="-78"/>
              </a:rPr>
              <a:t>, </a:t>
            </a:r>
            <a:r>
              <a:rPr lang="en-US" sz="3600" dirty="0" err="1" smtClean="0">
                <a:latin typeface="Aldhabi" pitchFamily="2" charset="-78"/>
                <a:cs typeface="Aldhabi" pitchFamily="2" charset="-78"/>
              </a:rPr>
              <a:t>oosporein</a:t>
            </a:r>
            <a:r>
              <a:rPr lang="en-US" sz="3600" dirty="0" smtClean="0">
                <a:latin typeface="Aldhabi" pitchFamily="2" charset="-78"/>
                <a:cs typeface="Aldhabi" pitchFamily="2" charset="-78"/>
              </a:rPr>
              <a:t>). </a:t>
            </a:r>
          </a:p>
          <a:p>
            <a:pPr marL="0" indent="0" algn="l">
              <a:buNone/>
            </a:pPr>
            <a:endParaRPr lang="en-US" sz="3600" dirty="0">
              <a:latin typeface="Aldhabi" pitchFamily="2" charset="-78"/>
              <a:cs typeface="Aldhabi" pitchFamily="2" charset="-78"/>
            </a:endParaRPr>
          </a:p>
          <a:p>
            <a:pPr marL="0" indent="0" algn="l">
              <a:buNone/>
            </a:pPr>
            <a:r>
              <a:rPr lang="en-US" sz="3600" dirty="0" smtClean="0">
                <a:latin typeface="Aldhabi" pitchFamily="2" charset="-78"/>
                <a:cs typeface="Aldhabi" pitchFamily="2" charset="-78"/>
              </a:rPr>
              <a:t>Other avian species commonly develop visceral deposits secondary to </a:t>
            </a:r>
            <a:r>
              <a:rPr lang="en-US" sz="3600" dirty="0" err="1" smtClean="0">
                <a:latin typeface="Aldhabi" pitchFamily="2" charset="-78"/>
                <a:cs typeface="Aldhabi" pitchFamily="2" charset="-78"/>
              </a:rPr>
              <a:t>nephrotoxin</a:t>
            </a:r>
            <a:r>
              <a:rPr lang="en-US" sz="3600" dirty="0" smtClean="0">
                <a:latin typeface="Aldhabi" pitchFamily="2" charset="-78"/>
                <a:cs typeface="Aldhabi" pitchFamily="2" charset="-78"/>
              </a:rPr>
              <a:t> exposure, most commonly aminoglycoside antibiotics or heavy metals.</a:t>
            </a:r>
            <a:endParaRPr lang="ar-IQ" sz="3600" dirty="0">
              <a:latin typeface="Aldhabi" pitchFamily="2" charset="-78"/>
              <a:cs typeface="Aldhabi" pitchFamily="2" charset="-78"/>
            </a:endParaRPr>
          </a:p>
        </p:txBody>
      </p:sp>
    </p:spTree>
    <p:extLst>
      <p:ext uri="{BB962C8B-B14F-4D97-AF65-F5344CB8AC3E}">
        <p14:creationId xmlns:p14="http://schemas.microsoft.com/office/powerpoint/2010/main" val="2110110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8686800" cy="6629400"/>
          </a:xfrm>
        </p:spPr>
        <p:txBody>
          <a:bodyPr>
            <a:normAutofit/>
          </a:bodyPr>
          <a:lstStyle/>
          <a:p>
            <a:pPr marL="0" indent="0" algn="l">
              <a:buNone/>
            </a:pPr>
            <a:r>
              <a:rPr lang="en-US" sz="3600" b="1" dirty="0" smtClean="0">
                <a:latin typeface="Aldhabi" pitchFamily="2" charset="-78"/>
                <a:cs typeface="Aldhabi" pitchFamily="2" charset="-78"/>
              </a:rPr>
              <a:t>Articular </a:t>
            </a:r>
            <a:r>
              <a:rPr lang="en-US" sz="3600" b="1" dirty="0" err="1" smtClean="0">
                <a:latin typeface="Aldhabi" pitchFamily="2" charset="-78"/>
                <a:cs typeface="Aldhabi" pitchFamily="2" charset="-78"/>
              </a:rPr>
              <a:t>urate</a:t>
            </a:r>
            <a:r>
              <a:rPr lang="en-US" sz="3600" b="1" dirty="0" smtClean="0">
                <a:latin typeface="Aldhabi" pitchFamily="2" charset="-78"/>
                <a:cs typeface="Aldhabi" pitchFamily="2" charset="-78"/>
              </a:rPr>
              <a:t> </a:t>
            </a:r>
            <a:r>
              <a:rPr lang="en-US" sz="3600" dirty="0" smtClean="0">
                <a:latin typeface="Aldhabi" pitchFamily="2" charset="-78"/>
                <a:cs typeface="Aldhabi" pitchFamily="2" charset="-78"/>
              </a:rPr>
              <a:t>deposition is less common and occurs after </a:t>
            </a:r>
            <a:r>
              <a:rPr lang="en-US" sz="3600" dirty="0" err="1" smtClean="0">
                <a:latin typeface="Aldhabi" pitchFamily="2" charset="-78"/>
                <a:cs typeface="Aldhabi" pitchFamily="2" charset="-78"/>
              </a:rPr>
              <a:t>longterm</a:t>
            </a:r>
            <a:r>
              <a:rPr lang="en-US" sz="3600" dirty="0" smtClean="0">
                <a:latin typeface="Aldhabi" pitchFamily="2" charset="-78"/>
                <a:cs typeface="Aldhabi" pitchFamily="2" charset="-78"/>
              </a:rPr>
              <a:t> increases in serum levels of uric acid. </a:t>
            </a:r>
          </a:p>
          <a:p>
            <a:pPr marL="0" indent="0" algn="l">
              <a:buNone/>
            </a:pPr>
            <a:endParaRPr lang="en-US" sz="3600" dirty="0">
              <a:latin typeface="Aldhabi" pitchFamily="2" charset="-78"/>
              <a:cs typeface="Aldhabi" pitchFamily="2" charset="-78"/>
            </a:endParaRPr>
          </a:p>
          <a:p>
            <a:pPr marL="0" indent="0" algn="l">
              <a:buNone/>
            </a:pPr>
            <a:r>
              <a:rPr lang="en-US" sz="3600" dirty="0" smtClean="0">
                <a:latin typeface="Aldhabi" pitchFamily="2" charset="-78"/>
                <a:cs typeface="Aldhabi" pitchFamily="2" charset="-78"/>
              </a:rPr>
              <a:t>Deposits develop on synovial membranes in the toes and wing joints and incite a chronic granulomatous reaction to </a:t>
            </a:r>
            <a:r>
              <a:rPr lang="en-US" sz="3600" dirty="0" err="1" smtClean="0">
                <a:latin typeface="Aldhabi" pitchFamily="2" charset="-78"/>
                <a:cs typeface="Aldhabi" pitchFamily="2" charset="-78"/>
              </a:rPr>
              <a:t>urate</a:t>
            </a:r>
            <a:r>
              <a:rPr lang="en-US" sz="3600" dirty="0" smtClean="0">
                <a:latin typeface="Aldhabi" pitchFamily="2" charset="-78"/>
                <a:cs typeface="Aldhabi" pitchFamily="2" charset="-78"/>
              </a:rPr>
              <a:t> crystals (tophi). Joints are enlarged, and the feet appear deformed. Unlike visceral </a:t>
            </a:r>
            <a:r>
              <a:rPr lang="en-US" sz="3600" dirty="0" err="1" smtClean="0">
                <a:latin typeface="Aldhabi" pitchFamily="2" charset="-78"/>
                <a:cs typeface="Aldhabi" pitchFamily="2" charset="-78"/>
              </a:rPr>
              <a:t>urate</a:t>
            </a:r>
            <a:r>
              <a:rPr lang="en-US" sz="3600" dirty="0" smtClean="0">
                <a:latin typeface="Aldhabi" pitchFamily="2" charset="-78"/>
                <a:cs typeface="Aldhabi" pitchFamily="2" charset="-78"/>
              </a:rPr>
              <a:t> deposition, the kidneys are usually grossly normal. </a:t>
            </a:r>
          </a:p>
          <a:p>
            <a:pPr marL="0" indent="0" algn="l">
              <a:buNone/>
            </a:pPr>
            <a:endParaRPr lang="en-US" sz="3600" dirty="0" smtClean="0">
              <a:latin typeface="Aldhabi" pitchFamily="2" charset="-78"/>
              <a:cs typeface="Aldhabi" pitchFamily="2" charset="-78"/>
            </a:endParaRPr>
          </a:p>
          <a:p>
            <a:pPr marL="0" indent="0" algn="l">
              <a:buNone/>
            </a:pPr>
            <a:r>
              <a:rPr lang="en-US" sz="3600" dirty="0" smtClean="0">
                <a:latin typeface="Aldhabi" pitchFamily="2" charset="-78"/>
                <a:cs typeface="Aldhabi" pitchFamily="2" charset="-78"/>
              </a:rPr>
              <a:t>Articular </a:t>
            </a:r>
            <a:r>
              <a:rPr lang="en-US" sz="3600" dirty="0" err="1" smtClean="0">
                <a:latin typeface="Aldhabi" pitchFamily="2" charset="-78"/>
                <a:cs typeface="Aldhabi" pitchFamily="2" charset="-78"/>
              </a:rPr>
              <a:t>urate</a:t>
            </a:r>
            <a:r>
              <a:rPr lang="en-US" sz="3600" dirty="0" smtClean="0">
                <a:latin typeface="Aldhabi" pitchFamily="2" charset="-78"/>
                <a:cs typeface="Aldhabi" pitchFamily="2" charset="-78"/>
              </a:rPr>
              <a:t> deposition may be seen in birds that have hereditary defects in uric acid metabolism or that are fed excessive protein.</a:t>
            </a:r>
            <a:endParaRPr lang="ar-IQ" sz="3600" dirty="0">
              <a:latin typeface="Aldhabi" pitchFamily="2" charset="-78"/>
              <a:cs typeface="Aldhabi" pitchFamily="2" charset="-78"/>
            </a:endParaRPr>
          </a:p>
        </p:txBody>
      </p:sp>
    </p:spTree>
    <p:extLst>
      <p:ext uri="{BB962C8B-B14F-4D97-AF65-F5344CB8AC3E}">
        <p14:creationId xmlns:p14="http://schemas.microsoft.com/office/powerpoint/2010/main" val="2774259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3238</TotalTime>
  <Words>1183</Words>
  <Application>Microsoft Office PowerPoint</Application>
  <PresentationFormat>عرض على الشاشة (3:4)‏</PresentationFormat>
  <Paragraphs>92</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نسق Office</vt:lpstr>
      <vt:lpstr>Manganese , gout, Ascites</vt:lpstr>
      <vt:lpstr>Clinical signs </vt:lpstr>
      <vt:lpstr>عرض تقديمي في PowerPoint</vt:lpstr>
      <vt:lpstr>Urate Deposition (Gout) in Poultry </vt:lpstr>
      <vt:lpstr>عرض تقديمي في PowerPoint</vt:lpstr>
      <vt:lpstr>عرض تقديمي في PowerPoint</vt:lpstr>
      <vt:lpstr>عرض تقديمي في PowerPoint</vt:lpstr>
      <vt:lpstr>عرض تقديمي في PowerPoint</vt:lpstr>
      <vt:lpstr>عرض تقديمي في PowerPoint</vt:lpstr>
      <vt:lpstr>Visceral gout</vt:lpstr>
      <vt:lpstr>عرض تقديمي في PowerPoint</vt:lpstr>
      <vt:lpstr>Ascites syndrome water belly pulmonary hypertension </vt:lpstr>
      <vt:lpstr>عرض تقديمي في PowerPoint</vt:lpstr>
      <vt:lpstr>Pathogenesis and Epidemiology of Ascites </vt:lpstr>
      <vt:lpstr>عرض تقديمي في PowerPoint</vt:lpstr>
      <vt:lpstr>Clinical signs</vt:lpstr>
      <vt:lpstr>lesions</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Manganese , gout, Ascites</dc:title>
  <dc:creator>lenovo</dc:creator>
  <cp:lastModifiedBy>lenovo</cp:lastModifiedBy>
  <cp:revision>17</cp:revision>
  <dcterms:created xsi:type="dcterms:W3CDTF">2024-10-18T17:39:07Z</dcterms:created>
  <dcterms:modified xsi:type="dcterms:W3CDTF">2024-11-02T19:04:07Z</dcterms:modified>
</cp:coreProperties>
</file>